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8" r:id="rId1"/>
  </p:sldMasterIdLst>
  <p:notesMasterIdLst>
    <p:notesMasterId r:id="rId25"/>
  </p:notesMasterIdLst>
  <p:handoutMasterIdLst>
    <p:handoutMasterId r:id="rId26"/>
  </p:handoutMasterIdLst>
  <p:sldIdLst>
    <p:sldId id="256" r:id="rId2"/>
    <p:sldId id="262" r:id="rId3"/>
    <p:sldId id="273" r:id="rId4"/>
    <p:sldId id="274" r:id="rId5"/>
    <p:sldId id="263" r:id="rId6"/>
    <p:sldId id="267" r:id="rId7"/>
    <p:sldId id="264" r:id="rId8"/>
    <p:sldId id="266" r:id="rId9"/>
    <p:sldId id="268" r:id="rId10"/>
    <p:sldId id="269" r:id="rId11"/>
    <p:sldId id="270" r:id="rId12"/>
    <p:sldId id="271" r:id="rId13"/>
    <p:sldId id="272" r:id="rId14"/>
    <p:sldId id="279" r:id="rId15"/>
    <p:sldId id="280" r:id="rId16"/>
    <p:sldId id="281" r:id="rId17"/>
    <p:sldId id="282" r:id="rId18"/>
    <p:sldId id="283" r:id="rId19"/>
    <p:sldId id="284" r:id="rId20"/>
    <p:sldId id="275" r:id="rId21"/>
    <p:sldId id="278" r:id="rId22"/>
    <p:sldId id="265" r:id="rId23"/>
    <p:sldId id="277"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7BA"/>
    <a:srgbClr val="D7DFE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560" autoAdjust="0"/>
  </p:normalViewPr>
  <p:slideViewPr>
    <p:cSldViewPr>
      <p:cViewPr>
        <p:scale>
          <a:sx n="60" d="100"/>
          <a:sy n="60" d="100"/>
        </p:scale>
        <p:origin x="-1572" y="-228"/>
      </p:cViewPr>
      <p:guideLst>
        <p:guide orient="horz" pos="2160"/>
        <p:guide pos="2880"/>
      </p:guideLst>
    </p:cSldViewPr>
  </p:slideViewPr>
  <p:notesTextViewPr>
    <p:cViewPr>
      <p:scale>
        <a:sx n="100" d="100"/>
        <a:sy n="100" d="100"/>
      </p:scale>
      <p:origin x="0" y="0"/>
    </p:cViewPr>
  </p:notesTextViewPr>
  <p:notesViewPr>
    <p:cSldViewPr>
      <p:cViewPr varScale="1">
        <p:scale>
          <a:sx n="53" d="100"/>
          <a:sy n="53" d="100"/>
        </p:scale>
        <p:origin x="-2868"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4ABBBC-DCA1-4AC2-B336-53C0CE343157}" type="datetimeFigureOut">
              <a:rPr lang="en-US" smtClean="0"/>
              <a:t>30-Aug-13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0A42902-2F4D-4685-8148-8E03FA73C19E}" type="slidenum">
              <a:rPr lang="en-US" smtClean="0"/>
              <a:t>‹#›</a:t>
            </a:fld>
            <a:endParaRPr lang="en-US"/>
          </a:p>
        </p:txBody>
      </p:sp>
    </p:spTree>
    <p:extLst>
      <p:ext uri="{BB962C8B-B14F-4D97-AF65-F5344CB8AC3E}">
        <p14:creationId xmlns:p14="http://schemas.microsoft.com/office/powerpoint/2010/main" val="34080804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0A616E6-5968-4668-96D5-0EA995C41D65}" type="datetimeFigureOut">
              <a:rPr lang="en-US" smtClean="0"/>
              <a:pPr/>
              <a:t>30-Aug-13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A614184-A9E6-4514-89FF-B2CA41532F94}" type="slidenum">
              <a:rPr lang="en-US" smtClean="0"/>
              <a:pPr/>
              <a:t>‹#›</a:t>
            </a:fld>
            <a:endParaRPr lang="en-US"/>
          </a:p>
        </p:txBody>
      </p:sp>
    </p:spTree>
    <p:extLst>
      <p:ext uri="{BB962C8B-B14F-4D97-AF65-F5344CB8AC3E}">
        <p14:creationId xmlns:p14="http://schemas.microsoft.com/office/powerpoint/2010/main" val="41703640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B1CDA2C-B4D9-4964-BA08-83480466CDF6}" type="slidenum">
              <a:rPr lang="tr-TR" smtClean="0"/>
              <a:pPr>
                <a:defRPr/>
              </a:pPr>
              <a:t>1</a:t>
            </a:fld>
            <a:endParaRPr lang="tr-T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 The</a:t>
            </a:r>
            <a:r>
              <a:rPr lang="en-US" baseline="0" dirty="0" smtClean="0"/>
              <a:t> change to “Monitoring Activities” is intended to broaden the perception of monitoring as a series of activities undertaken individually and as a part of each of the other four components, rather than as one unique process.</a:t>
            </a:r>
          </a:p>
          <a:p>
            <a:r>
              <a:rPr lang="en-US" baseline="0" dirty="0" smtClean="0"/>
              <a:t>2. The change to “Reporting” to broaden the application of the framework not only to external financial reporting but also to include internal reporting as well as external reporting of non-financial measures.</a:t>
            </a:r>
            <a:endParaRPr lang="en-US" dirty="0"/>
          </a:p>
        </p:txBody>
      </p:sp>
      <p:sp>
        <p:nvSpPr>
          <p:cNvPr id="4" name="Slide Number Placeholder 3"/>
          <p:cNvSpPr>
            <a:spLocks noGrp="1"/>
          </p:cNvSpPr>
          <p:nvPr>
            <p:ph type="sldNum" sz="quarter" idx="10"/>
          </p:nvPr>
        </p:nvSpPr>
        <p:spPr/>
        <p:txBody>
          <a:bodyPr/>
          <a:lstStyle/>
          <a:p>
            <a:fld id="{2A614184-A9E6-4514-89FF-B2CA41532F94}" type="slidenum">
              <a:rPr lang="en-US" smtClean="0"/>
              <a:pPr/>
              <a:t>4</a:t>
            </a:fld>
            <a:endParaRPr lang="en-US"/>
          </a:p>
        </p:txBody>
      </p:sp>
    </p:spTree>
    <p:extLst>
      <p:ext uri="{BB962C8B-B14F-4D97-AF65-F5344CB8AC3E}">
        <p14:creationId xmlns:p14="http://schemas.microsoft.com/office/powerpoint/2010/main" val="16270848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614184-A9E6-4514-89FF-B2CA41532F94}" type="slidenum">
              <a:rPr lang="en-US" smtClean="0"/>
              <a:pPr/>
              <a:t>6</a:t>
            </a:fld>
            <a:endParaRPr lang="en-US"/>
          </a:p>
        </p:txBody>
      </p:sp>
    </p:spTree>
    <p:extLst>
      <p:ext uri="{BB962C8B-B14F-4D97-AF65-F5344CB8AC3E}">
        <p14:creationId xmlns:p14="http://schemas.microsoft.com/office/powerpoint/2010/main" val="10331430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Fraud risk considerations:</a:t>
            </a:r>
          </a:p>
          <a:p>
            <a:r>
              <a:rPr lang="en-US" dirty="0" smtClean="0"/>
              <a:t>1. Management bias, for instance in selecting accounting principles</a:t>
            </a:r>
          </a:p>
          <a:p>
            <a:r>
              <a:rPr lang="en-US" dirty="0" smtClean="0"/>
              <a:t>2. Degree of estimates and judgments in external reporting</a:t>
            </a:r>
          </a:p>
          <a:p>
            <a:r>
              <a:rPr lang="en-US" dirty="0" smtClean="0"/>
              <a:t>3. Fraud schemes and scenarios common to the industry sectors and markets in which the entity operates</a:t>
            </a:r>
          </a:p>
          <a:p>
            <a:r>
              <a:rPr lang="en-US" dirty="0" smtClean="0"/>
              <a:t>4. Geographic regions where the entity does business</a:t>
            </a:r>
          </a:p>
          <a:p>
            <a:r>
              <a:rPr lang="en-US" dirty="0" smtClean="0"/>
              <a:t>5. Incentives that may motivate fraudulent behavior</a:t>
            </a:r>
          </a:p>
          <a:p>
            <a:r>
              <a:rPr lang="en-US" dirty="0" smtClean="0"/>
              <a:t>6. Nature of technology and management’s ability to manipulate information</a:t>
            </a:r>
          </a:p>
          <a:p>
            <a:r>
              <a:rPr lang="en-US" dirty="0" smtClean="0"/>
              <a:t>7. Unusual or complex transactions subject to significant management influence</a:t>
            </a:r>
          </a:p>
          <a:p>
            <a:r>
              <a:rPr lang="en-US" dirty="0" smtClean="0"/>
              <a:t>8. Vulnerability to management override and potential schemes to circumvent existing control activities”</a:t>
            </a:r>
          </a:p>
        </p:txBody>
      </p:sp>
      <p:sp>
        <p:nvSpPr>
          <p:cNvPr id="4" name="Slide Number Placeholder 3"/>
          <p:cNvSpPr>
            <a:spLocks noGrp="1"/>
          </p:cNvSpPr>
          <p:nvPr>
            <p:ph type="sldNum" sz="quarter" idx="10"/>
          </p:nvPr>
        </p:nvSpPr>
        <p:spPr/>
        <p:txBody>
          <a:bodyPr/>
          <a:lstStyle/>
          <a:p>
            <a:fld id="{2A614184-A9E6-4514-89FF-B2CA41532F94}" type="slidenum">
              <a:rPr lang="en-US" smtClean="0"/>
              <a:pPr/>
              <a:t>8</a:t>
            </a:fld>
            <a:endParaRPr lang="en-US"/>
          </a:p>
        </p:txBody>
      </p:sp>
    </p:spTree>
    <p:extLst>
      <p:ext uri="{BB962C8B-B14F-4D97-AF65-F5344CB8AC3E}">
        <p14:creationId xmlns:p14="http://schemas.microsoft.com/office/powerpoint/2010/main" val="31580314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A614184-A9E6-4514-89FF-B2CA41532F94}" type="slidenum">
              <a:rPr lang="en-US" smtClean="0"/>
              <a:pPr/>
              <a:t>11</a:t>
            </a:fld>
            <a:endParaRPr lang="en-US"/>
          </a:p>
        </p:txBody>
      </p:sp>
    </p:spTree>
    <p:extLst>
      <p:ext uri="{BB962C8B-B14F-4D97-AF65-F5344CB8AC3E}">
        <p14:creationId xmlns:p14="http://schemas.microsoft.com/office/powerpoint/2010/main" val="3942491847"/>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gif"/><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032808"/>
            <a:ext cx="7772400" cy="1938992"/>
          </a:xfrm>
        </p:spPr>
        <p:txBody>
          <a:bodyPr anchor="t" anchorCtr="0">
            <a:noAutofit/>
          </a:bodyPr>
          <a:lstStyle>
            <a:lvl1pPr>
              <a:defRPr sz="6000" b="1">
                <a:solidFill>
                  <a:schemeClr val="accent2">
                    <a:lumMod val="75000"/>
                  </a:schemeClr>
                </a:solidFill>
              </a:defRPr>
            </a:lvl1pPr>
          </a:lstStyle>
          <a:p>
            <a:r>
              <a:rPr lang="en-US" dirty="0" smtClean="0"/>
              <a:t>Click to edit Master title style</a:t>
            </a:r>
            <a:endParaRPr lang="en-US" dirty="0"/>
          </a:p>
        </p:txBody>
      </p:sp>
      <p:sp>
        <p:nvSpPr>
          <p:cNvPr id="8" name="Footer Placeholder 7"/>
          <p:cNvSpPr>
            <a:spLocks noGrp="1"/>
          </p:cNvSpPr>
          <p:nvPr>
            <p:ph type="ftr" sz="quarter" idx="11"/>
          </p:nvPr>
        </p:nvSpPr>
        <p:spPr>
          <a:xfrm>
            <a:off x="457200" y="6188075"/>
            <a:ext cx="2895600" cy="365125"/>
          </a:xfrm>
        </p:spPr>
        <p:txBody>
          <a:bodyPr/>
          <a:lstStyle/>
          <a:p>
            <a:endParaRPr lang="en-US" dirty="0"/>
          </a:p>
        </p:txBody>
      </p:sp>
      <p:sp>
        <p:nvSpPr>
          <p:cNvPr id="4" name="Date Placeholder 3"/>
          <p:cNvSpPr>
            <a:spLocks noGrp="1"/>
          </p:cNvSpPr>
          <p:nvPr>
            <p:ph type="dt" sz="half" idx="10"/>
          </p:nvPr>
        </p:nvSpPr>
        <p:spPr>
          <a:xfrm>
            <a:off x="6553200" y="6188075"/>
            <a:ext cx="2133600" cy="365125"/>
          </a:xfrm>
        </p:spPr>
        <p:txBody>
          <a:bodyPr/>
          <a:lstStyle/>
          <a:p>
            <a:endParaRPr lang="en-US" dirty="0"/>
          </a:p>
        </p:txBody>
      </p:sp>
      <p:sp>
        <p:nvSpPr>
          <p:cNvPr id="5" name="TextBox 4"/>
          <p:cNvSpPr txBox="1"/>
          <p:nvPr userDrawn="1"/>
        </p:nvSpPr>
        <p:spPr>
          <a:xfrm>
            <a:off x="539552" y="3419708"/>
            <a:ext cx="2592288" cy="369332"/>
          </a:xfrm>
          <a:prstGeom prst="rect">
            <a:avLst/>
          </a:prstGeom>
          <a:noFill/>
        </p:spPr>
        <p:txBody>
          <a:bodyPr wrap="square" rtlCol="0">
            <a:spAutoFit/>
          </a:bodyPr>
          <a:lstStyle/>
          <a:p>
            <a:pPr algn="r"/>
            <a:r>
              <a:rPr lang="en-US" b="0" dirty="0" smtClean="0">
                <a:solidFill>
                  <a:schemeClr val="accent2">
                    <a:lumMod val="75000"/>
                  </a:schemeClr>
                </a:solidFill>
                <a:latin typeface="+mj-lt"/>
              </a:rPr>
              <a:t>By:</a:t>
            </a:r>
            <a:r>
              <a:rPr lang="en-US" b="0" baseline="0" dirty="0" smtClean="0">
                <a:solidFill>
                  <a:schemeClr val="accent2">
                    <a:lumMod val="75000"/>
                  </a:schemeClr>
                </a:solidFill>
                <a:latin typeface="+mj-lt"/>
              </a:rPr>
              <a:t> Abdiansyah Prahasto</a:t>
            </a:r>
            <a:endParaRPr lang="en-US" b="0" dirty="0">
              <a:solidFill>
                <a:schemeClr val="accent2">
                  <a:lumMod val="75000"/>
                </a:schemeClr>
              </a:solidFill>
              <a:latin typeface="+mj-lt"/>
            </a:endParaRPr>
          </a:p>
        </p:txBody>
      </p:sp>
      <p:pic>
        <p:nvPicPr>
          <p:cNvPr id="13" name="Picture 15" descr="D:\Users\aprahasto\Desktop\Shahada-Kufic-21x21-Ghazi-B1-940x940.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518990" y="6032653"/>
            <a:ext cx="471009" cy="469416"/>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D:\Users\aprahasto\Desktop\Kufic_Muhammad.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83568" y="6044205"/>
            <a:ext cx="442813" cy="442813"/>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7" descr="D:\Users\aprahasto\Desktop\stock-photo-assalamualaikum-translated-as-peace-upon-you-in-arabic-square-kufi-murabba-calligraphy-style-93737317.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150018" y="6032653"/>
            <a:ext cx="469654" cy="474714"/>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3" descr="D:\Users\aprahasto\Desktop\Bismillah2.gif"/>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025066" y="6030604"/>
            <a:ext cx="1144054" cy="476763"/>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5" descr="D:\Users\aprahasto\Desktop\Alhmadulillah.jpg"/>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6481032" y="5996968"/>
            <a:ext cx="544034" cy="544034"/>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7" descr="D:\Users\aprahasto\Desktop\shahadah1.jpg"/>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6011402" y="6024262"/>
            <a:ext cx="501534" cy="51039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1" descr="D:\Users\aprahasto\Desktop\PG_SUBHANALLAH_1.jpg"/>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1616408" y="6011456"/>
            <a:ext cx="900092" cy="515058"/>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3" descr="D:\Users\aprahasto\Desktop\Shahada-Square-Kufic-420x135.png"/>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3467306" y="5949280"/>
            <a:ext cx="2523197" cy="609605"/>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6" descr="D:\Users\aprahasto\Desktop\image0011.jpg"/>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2999646" y="6032653"/>
            <a:ext cx="467660" cy="47471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67544" y="228600"/>
            <a:ext cx="8229600" cy="553998"/>
          </a:xfrm>
        </p:spPr>
        <p:txBody>
          <a:bodyPr/>
          <a:lstStyle/>
          <a:p>
            <a:r>
              <a:rPr lang="en-US" smtClean="0"/>
              <a:t>Click to edit Master title style</a:t>
            </a:r>
            <a:endParaRPr lang="en-US"/>
          </a:p>
        </p:txBody>
      </p:sp>
      <p:sp>
        <p:nvSpPr>
          <p:cNvPr id="3" name="Content Placeholder 2"/>
          <p:cNvSpPr>
            <a:spLocks noGrp="1"/>
          </p:cNvSpPr>
          <p:nvPr>
            <p:ph idx="1"/>
          </p:nvPr>
        </p:nvSpPr>
        <p:spPr>
          <a:xfrm>
            <a:off x="467544" y="1447800"/>
            <a:ext cx="8153400" cy="4678363"/>
          </a:xfrm>
        </p:spPr>
        <p:txBody>
          <a:bodyPr>
            <a:noAutofit/>
          </a:bodyPr>
          <a:lstStyle>
            <a:lvl1pPr marL="342900" indent="-342900">
              <a:buClr>
                <a:srgbClr val="0047BA"/>
              </a:buClr>
              <a:buFont typeface="Wingdings" pitchFamily="2" charset="2"/>
              <a:buChar char="§"/>
              <a:defRPr sz="1800">
                <a:latin typeface="Verdana" pitchFamily="34" charset="0"/>
                <a:ea typeface="Verdana" pitchFamily="34" charset="0"/>
                <a:cs typeface="Verdana" pitchFamily="34" charset="0"/>
              </a:defRPr>
            </a:lvl1pPr>
            <a:lvl2pPr>
              <a:defRPr sz="1800">
                <a:latin typeface="Verdana" pitchFamily="34" charset="0"/>
                <a:ea typeface="Verdana" pitchFamily="34" charset="0"/>
                <a:cs typeface="Verdana" pitchFamily="34" charset="0"/>
              </a:defRPr>
            </a:lvl2pPr>
            <a:lvl3pPr>
              <a:defRPr sz="1800">
                <a:latin typeface="Verdana" pitchFamily="34" charset="0"/>
                <a:ea typeface="Verdana" pitchFamily="34" charset="0"/>
                <a:cs typeface="Verdana" pitchFamily="34" charset="0"/>
              </a:defRPr>
            </a:lvl3pPr>
            <a:lvl4pPr>
              <a:defRPr sz="1800">
                <a:latin typeface="Verdana" pitchFamily="34" charset="0"/>
                <a:ea typeface="Verdana" pitchFamily="34" charset="0"/>
                <a:cs typeface="Verdana" pitchFamily="34" charset="0"/>
              </a:defRPr>
            </a:lvl4pPr>
            <a:lvl5pPr>
              <a:defRPr sz="1800">
                <a:latin typeface="Verdana" pitchFamily="34" charset="0"/>
                <a:ea typeface="Verdana" pitchFamily="34" charset="0"/>
                <a:cs typeface="Verdana" pitchFamily="34" charset="0"/>
              </a:defRPr>
            </a:lvl5pPr>
          </a:lstStyle>
          <a:p>
            <a:pPr lvl="0"/>
            <a:r>
              <a:rPr lang="en-US" smtClean="0"/>
              <a:t>Click to edit Master text styles</a:t>
            </a:r>
          </a:p>
        </p:txBody>
      </p:sp>
      <p:sp>
        <p:nvSpPr>
          <p:cNvPr id="8" name="Text Placeholder 7"/>
          <p:cNvSpPr>
            <a:spLocks noGrp="1"/>
          </p:cNvSpPr>
          <p:nvPr>
            <p:ph type="body" sz="quarter" idx="13"/>
          </p:nvPr>
        </p:nvSpPr>
        <p:spPr>
          <a:xfrm>
            <a:off x="467544" y="1002268"/>
            <a:ext cx="8153400" cy="369332"/>
          </a:xfrm>
        </p:spPr>
        <p:txBody>
          <a:bodyPr wrap="square">
            <a:noAutofit/>
          </a:bodyPr>
          <a:lstStyle>
            <a:lvl1pPr marL="0" indent="0">
              <a:buNone/>
              <a:defRPr sz="1800" b="1">
                <a:latin typeface="Verdana" pitchFamily="34" charset="0"/>
                <a:ea typeface="Verdana" pitchFamily="34" charset="0"/>
                <a:cs typeface="Verdana" pitchFamily="34" charset="0"/>
              </a:defRPr>
            </a:lvl1pPr>
          </a:lstStyle>
          <a:p>
            <a:pPr lvl="0"/>
            <a:r>
              <a:rPr lang="en-US" smtClean="0"/>
              <a:t>Click to edit Master text styles</a:t>
            </a:r>
          </a:p>
        </p:txBody>
      </p:sp>
      <p:sp>
        <p:nvSpPr>
          <p:cNvPr id="14" name="Footer Placeholder 13"/>
          <p:cNvSpPr>
            <a:spLocks noGrp="1"/>
          </p:cNvSpPr>
          <p:nvPr>
            <p:ph type="ftr" sz="quarter" idx="15"/>
          </p:nvPr>
        </p:nvSpPr>
        <p:spPr/>
        <p:txBody>
          <a:bodyPr/>
          <a:lstStyle/>
          <a:p>
            <a:endParaRPr lang="en-US" dirty="0"/>
          </a:p>
        </p:txBody>
      </p:sp>
      <p:cxnSp>
        <p:nvCxnSpPr>
          <p:cNvPr id="7" name="Straight Connector 6"/>
          <p:cNvCxnSpPr/>
          <p:nvPr userDrawn="1"/>
        </p:nvCxnSpPr>
        <p:spPr>
          <a:xfrm>
            <a:off x="467544" y="836712"/>
            <a:ext cx="8352928" cy="0"/>
          </a:xfrm>
          <a:prstGeom prst="line">
            <a:avLst/>
          </a:prstGeom>
          <a:ln w="25400"/>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p:txBody>
          <a:bodyPr/>
          <a:lstStyle>
            <a:lvl1pPr>
              <a:defRPr smtClean="0"/>
            </a:lvl1pPr>
          </a:lstStyle>
          <a:p>
            <a:pPr>
              <a:defRPr/>
            </a:pPr>
            <a:endParaRPr lang="tr-TR"/>
          </a:p>
        </p:txBody>
      </p:sp>
      <p:sp>
        <p:nvSpPr>
          <p:cNvPr id="4" name="TextBox 3"/>
          <p:cNvSpPr txBox="1"/>
          <p:nvPr userDrawn="1"/>
        </p:nvSpPr>
        <p:spPr>
          <a:xfrm>
            <a:off x="6876256" y="6372036"/>
            <a:ext cx="1800200" cy="369332"/>
          </a:xfrm>
          <a:prstGeom prst="rect">
            <a:avLst/>
          </a:prstGeom>
          <a:noFill/>
        </p:spPr>
        <p:txBody>
          <a:bodyPr wrap="square" rtlCol="0">
            <a:spAutoFit/>
          </a:bodyPr>
          <a:lstStyle/>
          <a:p>
            <a:pPr algn="r"/>
            <a:fld id="{795BF408-27CA-4F8F-8763-B6C577D95C19}" type="slidenum">
              <a:rPr lang="en-US" smtClean="0"/>
              <a:pPr algn="r"/>
              <a:t>‹#›</a:t>
            </a:fld>
            <a:endParaRPr lang="en-US" dirty="0"/>
          </a:p>
        </p:txBody>
      </p:sp>
      <p:cxnSp>
        <p:nvCxnSpPr>
          <p:cNvPr id="10" name="Straight Connector 9"/>
          <p:cNvCxnSpPr/>
          <p:nvPr userDrawn="1"/>
        </p:nvCxnSpPr>
        <p:spPr>
          <a:xfrm>
            <a:off x="467544" y="836712"/>
            <a:ext cx="8352928" cy="0"/>
          </a:xfrm>
          <a:prstGeom prst="line">
            <a:avLst/>
          </a:prstGeom>
          <a:ln w="254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033467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67544" y="228600"/>
            <a:ext cx="8229600" cy="553998"/>
          </a:xfrm>
          <a:prstGeom prst="rect">
            <a:avLst/>
          </a:prstGeom>
        </p:spPr>
        <p:txBody>
          <a:bodyPr vert="horz" lIns="91440" tIns="45720" rIns="91440" bIns="45720" rtlCol="0" anchor="t" anchorCtr="0">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052736"/>
            <a:ext cx="8229600" cy="4525963"/>
          </a:xfrm>
          <a:prstGeom prst="rect">
            <a:avLst/>
          </a:prstGeom>
        </p:spPr>
        <p:txBody>
          <a:bodyPr vert="horz" lIns="91440" tIns="45720" rIns="91440" bIns="45720" rtlCol="0">
            <a:noAutofit/>
          </a:bodyPr>
          <a:lstStyle/>
          <a:p>
            <a:pPr lvl="0"/>
            <a:r>
              <a:rPr lang="en-US" dirty="0" smtClean="0"/>
              <a:t>Click to edit Master text styles</a:t>
            </a:r>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0" anchor="ctr"/>
          <a:lstStyle>
            <a:lvl1pPr algn="r">
              <a:defRPr sz="1800">
                <a:solidFill>
                  <a:srgbClr val="0047BA"/>
                </a:solidFill>
                <a:latin typeface="Verdana" pitchFamily="34" charset="0"/>
                <a:ea typeface="Verdana" pitchFamily="34" charset="0"/>
                <a:cs typeface="Verdana" pitchFamily="34" charset="0"/>
              </a:defRPr>
            </a:lvl1pPr>
          </a:lstStyle>
          <a:p>
            <a:endParaRPr lang="en-US" dirty="0"/>
          </a:p>
        </p:txBody>
      </p:sp>
      <p:sp>
        <p:nvSpPr>
          <p:cNvPr id="5" name="Footer Placeholder 4"/>
          <p:cNvSpPr>
            <a:spLocks noGrp="1"/>
          </p:cNvSpPr>
          <p:nvPr>
            <p:ph type="ftr" sz="quarter" idx="3"/>
          </p:nvPr>
        </p:nvSpPr>
        <p:spPr>
          <a:xfrm>
            <a:off x="457200" y="6356350"/>
            <a:ext cx="2895600" cy="365125"/>
          </a:xfrm>
          <a:prstGeom prst="rect">
            <a:avLst/>
          </a:prstGeom>
        </p:spPr>
        <p:txBody>
          <a:bodyPr vert="horz" lIns="91440" tIns="45720" rIns="91440" bIns="45720" rtlCol="0" anchor="ctr"/>
          <a:lstStyle>
            <a:lvl1pPr algn="l">
              <a:defRPr sz="1000">
                <a:solidFill>
                  <a:srgbClr val="0047BA"/>
                </a:solidFill>
                <a:latin typeface="Verdana" pitchFamily="34" charset="0"/>
                <a:ea typeface="Verdana" pitchFamily="34" charset="0"/>
                <a:cs typeface="Verdana" pitchFamily="34" charset="0"/>
              </a:defRPr>
            </a:lvl1pPr>
          </a:lstStyle>
          <a:p>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Lst>
  <p:hf hdr="0" ftr="0" dt="0"/>
  <p:txStyles>
    <p:titleStyle>
      <a:lvl1pPr algn="l" defTabSz="914400" rtl="0" eaLnBrk="1" latinLnBrk="0" hangingPunct="1">
        <a:spcBef>
          <a:spcPct val="0"/>
        </a:spcBef>
        <a:buNone/>
        <a:defRPr sz="3000" kern="1200">
          <a:solidFill>
            <a:schemeClr val="accent2">
              <a:lumMod val="75000"/>
            </a:schemeClr>
          </a:solidFill>
          <a:latin typeface="Verdana" pitchFamily="34" charset="0"/>
          <a:ea typeface="Verdana" pitchFamily="34" charset="0"/>
          <a:cs typeface="Verdana" pitchFamily="34" charset="0"/>
        </a:defRPr>
      </a:lvl1pPr>
    </p:titleStyle>
    <p:bodyStyle>
      <a:lvl1pPr marL="342900" indent="-342900" algn="l" defTabSz="914400" rtl="0" eaLnBrk="1" latinLnBrk="0" hangingPunct="1">
        <a:spcBef>
          <a:spcPct val="20000"/>
        </a:spcBef>
        <a:buClr>
          <a:srgbClr val="0047BA"/>
        </a:buClr>
        <a:buFont typeface="Wingdings" pitchFamily="2" charset="2"/>
        <a:buChar char="§"/>
        <a:defRPr sz="1800" kern="1200">
          <a:solidFill>
            <a:schemeClr val="tx1"/>
          </a:solidFill>
          <a:latin typeface="Verdana" pitchFamily="34" charset="0"/>
          <a:ea typeface="Verdana" pitchFamily="34" charset="0"/>
          <a:cs typeface="Verdana" pitchFamily="34" charset="0"/>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Verdana" pitchFamily="34" charset="0"/>
          <a:ea typeface="Verdana" pitchFamily="34" charset="0"/>
          <a:cs typeface="Verdana" pitchFamily="34" charset="0"/>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Verdana" pitchFamily="34" charset="0"/>
          <a:ea typeface="Verdana" pitchFamily="34" charset="0"/>
          <a:cs typeface="Verdana"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Verdana" pitchFamily="34" charset="0"/>
          <a:ea typeface="Verdana" pitchFamily="34" charset="0"/>
          <a:cs typeface="Verdana"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gif"/><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772816"/>
            <a:ext cx="7772400" cy="1512168"/>
          </a:xfrm>
        </p:spPr>
        <p:txBody>
          <a:bodyPr/>
          <a:lstStyle/>
          <a:p>
            <a:r>
              <a:rPr lang="en-US" sz="4400" b="0" dirty="0" smtClean="0">
                <a:latin typeface="+mj-lt"/>
              </a:rPr>
              <a:t>2013 COSO Internal Control Integrated Framework</a:t>
            </a:r>
            <a:endParaRPr lang="en-US" sz="4400" b="0" dirty="0">
              <a:latin typeface="+mj-l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649262" y="975411"/>
            <a:ext cx="8137216" cy="3965757"/>
          </a:xfrm>
          <a:prstGeom prst="rect">
            <a:avLst/>
          </a:prstGeom>
          <a:noFill/>
          <a:ln w="9525">
            <a:noFill/>
            <a:miter lim="800000"/>
            <a:headEnd/>
            <a:tailEnd/>
          </a:ln>
        </p:spPr>
        <p:txBody>
          <a:bodyPr vert="horz" wrap="square" lIns="91436" tIns="45718" rIns="91436" bIns="45718" numCol="1" anchor="t" anchorCtr="0" compatLnSpc="1">
            <a:prstTxWarp prst="textNoShape">
              <a:avLst/>
            </a:prstTxWarp>
          </a:bodyPr>
          <a:lstStyle/>
          <a:p>
            <a:pPr marL="457200" indent="-457200">
              <a:buFont typeface="Courier New" panose="02070309020205020404" pitchFamily="49" charset="0"/>
              <a:buChar char="o"/>
            </a:pPr>
            <a:r>
              <a:rPr lang="en-US" dirty="0" smtClean="0"/>
              <a:t>In 1992, the Committee Of Sponsoring Organizations of the </a:t>
            </a:r>
            <a:r>
              <a:rPr lang="en-US" dirty="0" err="1" smtClean="0"/>
              <a:t>Treadway</a:t>
            </a:r>
            <a:r>
              <a:rPr lang="en-US" dirty="0" smtClean="0"/>
              <a:t> Commission (COSO) published Internal Control-Integrated Framework (1992 framework) which has become commonly known as the </a:t>
            </a:r>
            <a:r>
              <a:rPr lang="en-US" dirty="0" smtClean="0"/>
              <a:t>COSO </a:t>
            </a:r>
            <a:r>
              <a:rPr lang="en-US" dirty="0" smtClean="0"/>
              <a:t>framework.</a:t>
            </a:r>
          </a:p>
          <a:p>
            <a:endParaRPr lang="en-US" dirty="0" smtClean="0"/>
          </a:p>
          <a:p>
            <a:pPr marL="457200" indent="-457200">
              <a:buFont typeface="Courier New" panose="02070309020205020404" pitchFamily="49" charset="0"/>
              <a:buChar char="o"/>
            </a:pPr>
            <a:r>
              <a:rPr lang="en-US" dirty="0" smtClean="0"/>
              <a:t>In May 2013, COSO issued an updated Internal Control-Integrated framework (2013 framework) to reflect changes in the business world for over 20 years since the original framework.</a:t>
            </a:r>
            <a:endParaRPr lang="en-US" dirty="0"/>
          </a:p>
        </p:txBody>
      </p:sp>
      <p:sp>
        <p:nvSpPr>
          <p:cNvPr id="3" name="Rectangle 9"/>
          <p:cNvSpPr>
            <a:spLocks noGrp="1" noChangeArrowheads="1"/>
          </p:cNvSpPr>
          <p:nvPr>
            <p:ph type="title"/>
          </p:nvPr>
        </p:nvSpPr>
        <p:spPr>
          <a:xfrm>
            <a:off x="684448" y="-1"/>
            <a:ext cx="7920000" cy="764705"/>
          </a:xfrm>
          <a:noFill/>
        </p:spPr>
        <p:txBody>
          <a:bodyPr/>
          <a:lstStyle/>
          <a:p>
            <a:pPr eaLnBrk="1" hangingPunct="1">
              <a:lnSpc>
                <a:spcPct val="150000"/>
              </a:lnSpc>
            </a:pPr>
            <a:r>
              <a:rPr lang="en-US" sz="3400" dirty="0" smtClean="0">
                <a:latin typeface="+mj-lt"/>
              </a:rPr>
              <a:t>Introduction</a:t>
            </a:r>
            <a:endParaRPr lang="tr-TR" sz="3400" dirty="0">
              <a:latin typeface="+mj-lt"/>
            </a:endParaRPr>
          </a:p>
        </p:txBody>
      </p:sp>
      <p:pic>
        <p:nvPicPr>
          <p:cNvPr id="5"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30314" t="31343" r="11050" b="15485"/>
          <a:stretch/>
        </p:blipFill>
        <p:spPr bwMode="auto">
          <a:xfrm>
            <a:off x="1009167" y="3071537"/>
            <a:ext cx="7056784" cy="35978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246200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400" dirty="0" smtClean="0">
                <a:latin typeface="+mj-lt"/>
              </a:rPr>
              <a:t>Why update?</a:t>
            </a:r>
            <a:endParaRPr lang="en-US" sz="3400" dirty="0">
              <a:latin typeface="+mj-lt"/>
            </a:endParaRPr>
          </a:p>
        </p:txBody>
      </p:sp>
      <p:graphicFrame>
        <p:nvGraphicFramePr>
          <p:cNvPr id="4" name="Table 3"/>
          <p:cNvGraphicFramePr>
            <a:graphicFrameLocks noGrp="1"/>
          </p:cNvGraphicFramePr>
          <p:nvPr>
            <p:extLst>
              <p:ext uri="{D42A27DB-BD31-4B8C-83A1-F6EECF244321}">
                <p14:modId xmlns:p14="http://schemas.microsoft.com/office/powerpoint/2010/main" val="4095915202"/>
              </p:ext>
            </p:extLst>
          </p:nvPr>
        </p:nvGraphicFramePr>
        <p:xfrm>
          <a:off x="539552" y="1052736"/>
          <a:ext cx="8208912" cy="4450080"/>
        </p:xfrm>
        <a:graphic>
          <a:graphicData uri="http://schemas.openxmlformats.org/drawingml/2006/table">
            <a:tbl>
              <a:tblPr firstRow="1" bandRow="1">
                <a:tableStyleId>{0E3FDE45-AF77-4B5C-9715-49D594BDF05E}</a:tableStyleId>
              </a:tblPr>
              <a:tblGrid>
                <a:gridCol w="3227435"/>
                <a:gridCol w="4981477"/>
              </a:tblGrid>
              <a:tr h="370840">
                <a:tc>
                  <a:txBody>
                    <a:bodyPr/>
                    <a:lstStyle/>
                    <a:p>
                      <a:pPr marL="342900" marR="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600" b="0" dirty="0" smtClean="0"/>
                        <a:t>Regulatory scrutiny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b="0" dirty="0" smtClean="0"/>
                        <a:t>Accounts for a growing web of global regulations, like financial</a:t>
                      </a:r>
                      <a:r>
                        <a:rPr lang="en-US" sz="1600" b="0" baseline="0" dirty="0" smtClean="0"/>
                        <a:t> </a:t>
                      </a:r>
                      <a:r>
                        <a:rPr lang="en-US" sz="1600" b="0" dirty="0" smtClean="0"/>
                        <a:t>reporting requirements and environmental standards.</a:t>
                      </a:r>
                      <a:endParaRPr lang="en-US" sz="16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342900" marR="0" indent="-342900" algn="l" defTabSz="914400" rtl="0" eaLnBrk="1" fontAlgn="auto" latinLnBrk="0" hangingPunct="1">
                        <a:lnSpc>
                          <a:spcPct val="100000"/>
                        </a:lnSpc>
                        <a:spcBef>
                          <a:spcPts val="0"/>
                        </a:spcBef>
                        <a:spcAft>
                          <a:spcPts val="0"/>
                        </a:spcAft>
                        <a:buClrTx/>
                        <a:buSzTx/>
                        <a:buFont typeface="+mj-lt"/>
                        <a:buAutoNum type="arabicPeriod" startAt="2"/>
                        <a:tabLst/>
                        <a:defRPr/>
                      </a:pPr>
                      <a:r>
                        <a:rPr lang="en-US" sz="1600" dirty="0" smtClean="0"/>
                        <a:t>Increased reliance on technology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smtClean="0"/>
                        <a:t>Provides a principle directed at controls over technology—infrastructure, development, use, and links with other processes.</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342900" marR="0" indent="-342900" algn="l" defTabSz="914400" rtl="0" eaLnBrk="1" fontAlgn="auto" latinLnBrk="0" hangingPunct="1">
                        <a:lnSpc>
                          <a:spcPct val="100000"/>
                        </a:lnSpc>
                        <a:spcBef>
                          <a:spcPts val="0"/>
                        </a:spcBef>
                        <a:spcAft>
                          <a:spcPts val="0"/>
                        </a:spcAft>
                        <a:buClrTx/>
                        <a:buSzTx/>
                        <a:buFont typeface="+mj-lt"/>
                        <a:buAutoNum type="arabicPeriod" startAt="3"/>
                        <a:tabLst/>
                        <a:defRPr/>
                      </a:pPr>
                      <a:r>
                        <a:rPr lang="en-US" sz="1600" dirty="0" smtClean="0"/>
                        <a:t>Expectation for additional reporting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smtClean="0"/>
                        <a:t>Extends to cover non-financial reporting objectives, like</a:t>
                      </a:r>
                      <a:r>
                        <a:rPr lang="en-US" sz="1600" baseline="0" dirty="0" smtClean="0"/>
                        <a:t> </a:t>
                      </a:r>
                      <a:r>
                        <a:rPr lang="en-US" sz="1600" dirty="0" smtClean="0"/>
                        <a:t>sustainability reports and customer satisfaction measures.</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342900" marR="0" indent="-342900" algn="l" defTabSz="914400" rtl="0" eaLnBrk="1" fontAlgn="auto" latinLnBrk="0" hangingPunct="1">
                        <a:lnSpc>
                          <a:spcPct val="100000"/>
                        </a:lnSpc>
                        <a:spcBef>
                          <a:spcPts val="0"/>
                        </a:spcBef>
                        <a:spcAft>
                          <a:spcPts val="0"/>
                        </a:spcAft>
                        <a:buClrTx/>
                        <a:buSzTx/>
                        <a:buFont typeface="+mj-lt"/>
                        <a:buAutoNum type="arabicPeriod" startAt="4"/>
                        <a:tabLst/>
                        <a:defRPr/>
                      </a:pPr>
                      <a:r>
                        <a:rPr lang="en-US" sz="1600" dirty="0" smtClean="0"/>
                        <a:t>Complex, interconnected business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smtClean="0"/>
                        <a:t>Helps you customize controls and see if they’re supporting multiple</a:t>
                      </a:r>
                      <a:r>
                        <a:rPr lang="en-US" sz="1600" baseline="0" dirty="0" smtClean="0"/>
                        <a:t> </a:t>
                      </a:r>
                      <a:r>
                        <a:rPr lang="en-US" sz="1600" dirty="0" smtClean="0"/>
                        <a:t>objectives and principles. </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342900" marR="0" indent="-342900" algn="l" defTabSz="914400" rtl="0" eaLnBrk="1" fontAlgn="auto" latinLnBrk="0" hangingPunct="1">
                        <a:lnSpc>
                          <a:spcPct val="100000"/>
                        </a:lnSpc>
                        <a:spcBef>
                          <a:spcPts val="0"/>
                        </a:spcBef>
                        <a:spcAft>
                          <a:spcPts val="0"/>
                        </a:spcAft>
                        <a:buClrTx/>
                        <a:buSzTx/>
                        <a:buFont typeface="+mj-lt"/>
                        <a:buAutoNum type="arabicPeriod" startAt="5"/>
                        <a:tabLst/>
                        <a:defRPr/>
                      </a:pPr>
                      <a:r>
                        <a:rPr lang="en-US" sz="1600" dirty="0" smtClean="0"/>
                        <a:t>Accelerating pace of businesses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smtClean="0"/>
                        <a:t>Provides principles that help you adapt controls for planned</a:t>
                      </a:r>
                      <a:r>
                        <a:rPr lang="en-US" sz="1600" baseline="0" dirty="0" smtClean="0"/>
                        <a:t> </a:t>
                      </a:r>
                      <a:r>
                        <a:rPr lang="en-US" sz="1600" dirty="0" smtClean="0"/>
                        <a:t>changes and unforeseen</a:t>
                      </a:r>
                      <a:r>
                        <a:rPr lang="en-US" sz="1600" baseline="0" dirty="0" smtClean="0"/>
                        <a:t> </a:t>
                      </a:r>
                      <a:r>
                        <a:rPr lang="en-US" sz="1600" dirty="0" smtClean="0"/>
                        <a:t>circumstances—and keep them in sync</a:t>
                      </a:r>
                      <a:r>
                        <a:rPr lang="en-US" sz="1600" baseline="0" dirty="0" smtClean="0"/>
                        <a:t> </a:t>
                      </a:r>
                      <a:r>
                        <a:rPr lang="en-US" sz="1600" dirty="0" smtClean="0"/>
                        <a:t>with the business</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342900" marR="0" indent="-342900" algn="l" defTabSz="914400" rtl="0" eaLnBrk="1" fontAlgn="auto" latinLnBrk="0" hangingPunct="1">
                        <a:lnSpc>
                          <a:spcPct val="100000"/>
                        </a:lnSpc>
                        <a:spcBef>
                          <a:spcPts val="0"/>
                        </a:spcBef>
                        <a:spcAft>
                          <a:spcPts val="0"/>
                        </a:spcAft>
                        <a:buClrTx/>
                        <a:buSzTx/>
                        <a:buFont typeface="+mj-lt"/>
                        <a:buAutoNum type="arabicPeriod" startAt="6"/>
                        <a:tabLst/>
                        <a:defRPr/>
                      </a:pPr>
                      <a:r>
                        <a:rPr lang="en-US" sz="1600" dirty="0" smtClean="0"/>
                        <a:t>Greater complexity in management models and legal structures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u="none" strike="noStrike" kern="1200" baseline="0" dirty="0" smtClean="0"/>
                        <a:t>Explicitly considers business models and helps you apply controls across management operating models and legal entity structures </a:t>
                      </a:r>
                      <a:endParaRPr lang="en-US" sz="1600" b="0" i="0" u="none" strike="noStrike" kern="1200" baseline="0" dirty="0" smtClean="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0286253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400" dirty="0" smtClean="0">
                <a:latin typeface="+mj-lt"/>
              </a:rPr>
              <a:t>What is not changing?</a:t>
            </a:r>
            <a:endParaRPr lang="en-US" sz="3400" dirty="0">
              <a:latin typeface="+mj-lt"/>
            </a:endParaRPr>
          </a:p>
        </p:txBody>
      </p:sp>
      <p:sp>
        <p:nvSpPr>
          <p:cNvPr id="3" name="Content Placeholder 2"/>
          <p:cNvSpPr>
            <a:spLocks noGrp="1"/>
          </p:cNvSpPr>
          <p:nvPr>
            <p:ph idx="1"/>
          </p:nvPr>
        </p:nvSpPr>
        <p:spPr/>
        <p:txBody>
          <a:bodyPr/>
          <a:lstStyle/>
          <a:p>
            <a:pPr>
              <a:buFont typeface="+mj-lt"/>
              <a:buAutoNum type="arabicPeriod"/>
            </a:pPr>
            <a:r>
              <a:rPr lang="en-US" dirty="0">
                <a:latin typeface="+mn-lt"/>
              </a:rPr>
              <a:t>Core definition of internal </a:t>
            </a:r>
            <a:r>
              <a:rPr lang="en-US" dirty="0" smtClean="0">
                <a:latin typeface="+mn-lt"/>
              </a:rPr>
              <a:t>control.</a:t>
            </a:r>
          </a:p>
          <a:p>
            <a:pPr>
              <a:buFont typeface="+mj-lt"/>
              <a:buAutoNum type="arabicPeriod"/>
            </a:pPr>
            <a:endParaRPr lang="en-US" dirty="0" smtClean="0">
              <a:latin typeface="+mn-lt"/>
            </a:endParaRPr>
          </a:p>
          <a:p>
            <a:pPr marL="0" indent="0" algn="ctr">
              <a:buNone/>
            </a:pPr>
            <a:r>
              <a:rPr lang="en-US" i="1" dirty="0" smtClean="0">
                <a:latin typeface="+mn-lt"/>
              </a:rPr>
              <a:t>“A </a:t>
            </a:r>
            <a:r>
              <a:rPr lang="en-US" i="1" dirty="0">
                <a:latin typeface="+mn-lt"/>
              </a:rPr>
              <a:t>process, effected by an entity’s board of directors, management and other personnel. This process is designed to provide reasonable assurance regarding the achievement of objectives in effectiveness and efficiency of operations, reliability of financial reporting, and compliance with applicable laws and regulations</a:t>
            </a:r>
            <a:r>
              <a:rPr lang="en-US" i="1" dirty="0" smtClean="0">
                <a:latin typeface="+mn-lt"/>
              </a:rPr>
              <a:t>.”</a:t>
            </a:r>
          </a:p>
          <a:p>
            <a:pPr marL="0" indent="0" algn="ctr">
              <a:buNone/>
            </a:pPr>
            <a:endParaRPr lang="en-US" i="1" dirty="0">
              <a:latin typeface="+mn-lt"/>
            </a:endParaRPr>
          </a:p>
          <a:p>
            <a:pPr>
              <a:buFont typeface="+mj-lt"/>
              <a:buAutoNum type="arabicPeriod" startAt="2"/>
            </a:pPr>
            <a:r>
              <a:rPr lang="en-US" dirty="0">
                <a:latin typeface="+mn-lt"/>
              </a:rPr>
              <a:t>Three categories of objectives and five components of internal </a:t>
            </a:r>
            <a:r>
              <a:rPr lang="en-US" dirty="0" smtClean="0">
                <a:latin typeface="+mn-lt"/>
              </a:rPr>
              <a:t>control.</a:t>
            </a:r>
            <a:endParaRPr lang="en-US" dirty="0">
              <a:latin typeface="+mn-lt"/>
            </a:endParaRPr>
          </a:p>
          <a:p>
            <a:pPr>
              <a:buFont typeface="+mj-lt"/>
              <a:buAutoNum type="arabicPeriod" startAt="2"/>
            </a:pPr>
            <a:r>
              <a:rPr lang="en-US" dirty="0">
                <a:latin typeface="+mn-lt"/>
              </a:rPr>
              <a:t>Each of the five components of internal control are required for effective internal </a:t>
            </a:r>
            <a:r>
              <a:rPr lang="en-US" dirty="0" smtClean="0">
                <a:latin typeface="+mn-lt"/>
              </a:rPr>
              <a:t>control.</a:t>
            </a:r>
            <a:endParaRPr lang="en-US" dirty="0">
              <a:latin typeface="+mn-lt"/>
            </a:endParaRPr>
          </a:p>
          <a:p>
            <a:pPr>
              <a:buFont typeface="+mj-lt"/>
              <a:buAutoNum type="arabicPeriod" startAt="2"/>
            </a:pPr>
            <a:r>
              <a:rPr lang="en-US" dirty="0">
                <a:latin typeface="+mn-lt"/>
              </a:rPr>
              <a:t>Important role of judgment in designing, implementing and conducting internal control, and in assessing its </a:t>
            </a:r>
            <a:r>
              <a:rPr lang="en-US" dirty="0" smtClean="0">
                <a:latin typeface="+mn-lt"/>
              </a:rPr>
              <a:t>effectiveness.</a:t>
            </a:r>
            <a:endParaRPr lang="en-US" dirty="0">
              <a:latin typeface="+mn-lt"/>
            </a:endParaRPr>
          </a:p>
          <a:p>
            <a:pPr marL="0" indent="0">
              <a:buNone/>
            </a:pPr>
            <a:endParaRPr lang="en-US" dirty="0">
              <a:latin typeface="+mn-lt"/>
            </a:endParaRPr>
          </a:p>
        </p:txBody>
      </p:sp>
    </p:spTree>
    <p:extLst>
      <p:ext uri="{BB962C8B-B14F-4D97-AF65-F5344CB8AC3E}">
        <p14:creationId xmlns:p14="http://schemas.microsoft.com/office/powerpoint/2010/main" val="24247400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400" dirty="0" smtClean="0">
                <a:latin typeface="+mj-lt"/>
              </a:rPr>
              <a:t>What is changing?</a:t>
            </a:r>
            <a:endParaRPr lang="en-US" sz="3400" dirty="0">
              <a:latin typeface="+mj-lt"/>
            </a:endParaRPr>
          </a:p>
        </p:txBody>
      </p:sp>
      <p:sp>
        <p:nvSpPr>
          <p:cNvPr id="5" name="TextBox 4"/>
          <p:cNvSpPr txBox="1"/>
          <p:nvPr/>
        </p:nvSpPr>
        <p:spPr>
          <a:xfrm>
            <a:off x="531889" y="4881934"/>
            <a:ext cx="7560840" cy="923330"/>
          </a:xfrm>
          <a:prstGeom prst="rect">
            <a:avLst/>
          </a:prstGeom>
          <a:noFill/>
        </p:spPr>
        <p:txBody>
          <a:bodyPr wrap="square" rtlCol="0">
            <a:spAutoFit/>
          </a:bodyPr>
          <a:lstStyle/>
          <a:p>
            <a:pPr marL="342900" indent="-342900">
              <a:buAutoNum type="arabicPeriod"/>
            </a:pPr>
            <a:r>
              <a:rPr lang="en-US" dirty="0" smtClean="0"/>
              <a:t>The component of “Monitoring” has been changed to “Monitoring Activities”. </a:t>
            </a:r>
          </a:p>
          <a:p>
            <a:pPr marL="342900" indent="-342900">
              <a:buAutoNum type="arabicPeriod"/>
            </a:pPr>
            <a:r>
              <a:rPr lang="en-US" dirty="0" smtClean="0"/>
              <a:t>The component of “Financial Reporting” has been changed to “Reporting”. </a:t>
            </a:r>
          </a:p>
        </p:txBody>
      </p:sp>
      <p:pic>
        <p:nvPicPr>
          <p:cNvPr id="1028"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30314" t="31343" r="11050" b="15485"/>
          <a:stretch/>
        </p:blipFill>
        <p:spPr bwMode="auto">
          <a:xfrm>
            <a:off x="683568" y="1023553"/>
            <a:ext cx="7056784" cy="35978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473732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400" dirty="0" smtClean="0">
                <a:latin typeface="+mj-lt"/>
              </a:rPr>
              <a:t>What is changing?</a:t>
            </a:r>
            <a:endParaRPr lang="en-US" sz="3400" dirty="0">
              <a:latin typeface="+mj-lt"/>
            </a:endParaRPr>
          </a:p>
        </p:txBody>
      </p:sp>
      <p:sp>
        <p:nvSpPr>
          <p:cNvPr id="3" name="Content Placeholder 2"/>
          <p:cNvSpPr>
            <a:spLocks noGrp="1"/>
          </p:cNvSpPr>
          <p:nvPr>
            <p:ph idx="1"/>
          </p:nvPr>
        </p:nvSpPr>
        <p:spPr>
          <a:xfrm>
            <a:off x="539552" y="1124744"/>
            <a:ext cx="8229600" cy="4752529"/>
          </a:xfrm>
        </p:spPr>
        <p:txBody>
          <a:bodyPr/>
          <a:lstStyle/>
          <a:p>
            <a:pPr marL="0" indent="0">
              <a:buNone/>
            </a:pPr>
            <a:r>
              <a:rPr lang="en-US" dirty="0" smtClean="0">
                <a:latin typeface="+mn-lt"/>
              </a:rPr>
              <a:t>3. Along the right side of the cube, the organization structure has been changed to align with COSO’s ERM Framework and also better illustrate that an effective internal control structure permeates an entire organization at all functional levels both independently and interdependently.</a:t>
            </a:r>
          </a:p>
          <a:p>
            <a:pPr marL="0" indent="0">
              <a:buNone/>
            </a:pPr>
            <a:endParaRPr lang="en-US" dirty="0">
              <a:latin typeface="+mn-lt"/>
            </a:endParaRPr>
          </a:p>
        </p:txBody>
      </p:sp>
      <p:pic>
        <p:nvPicPr>
          <p:cNvPr id="2050" name="Picture 2" descr="D:\Users\aprahasto\Desktop\COSO_ERM.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84773" y="2878973"/>
            <a:ext cx="3096344" cy="287020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63644" t="37283" r="11050" b="15485"/>
          <a:stretch/>
        </p:blipFill>
        <p:spPr bwMode="auto">
          <a:xfrm>
            <a:off x="539552" y="2693896"/>
            <a:ext cx="3087918" cy="32403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827584" y="5904854"/>
            <a:ext cx="2349874" cy="369332"/>
          </a:xfrm>
          <a:prstGeom prst="rect">
            <a:avLst/>
          </a:prstGeom>
          <a:noFill/>
        </p:spPr>
        <p:txBody>
          <a:bodyPr wrap="none" rtlCol="0">
            <a:spAutoFit/>
          </a:bodyPr>
          <a:lstStyle/>
          <a:p>
            <a:r>
              <a:rPr lang="en-US" dirty="0" smtClean="0"/>
              <a:t>2013 COSO Framework</a:t>
            </a:r>
            <a:endParaRPr lang="en-US" dirty="0"/>
          </a:p>
        </p:txBody>
      </p:sp>
      <p:sp>
        <p:nvSpPr>
          <p:cNvPr id="7" name="TextBox 6"/>
          <p:cNvSpPr txBox="1"/>
          <p:nvPr/>
        </p:nvSpPr>
        <p:spPr>
          <a:xfrm>
            <a:off x="5095664" y="5904854"/>
            <a:ext cx="2481064" cy="369332"/>
          </a:xfrm>
          <a:prstGeom prst="rect">
            <a:avLst/>
          </a:prstGeom>
          <a:noFill/>
        </p:spPr>
        <p:txBody>
          <a:bodyPr wrap="none" rtlCol="0">
            <a:spAutoFit/>
          </a:bodyPr>
          <a:lstStyle/>
          <a:p>
            <a:r>
              <a:rPr lang="en-US" dirty="0" smtClean="0"/>
              <a:t>COSO’S ERM Framework</a:t>
            </a:r>
            <a:endParaRPr lang="en-US" dirty="0"/>
          </a:p>
        </p:txBody>
      </p:sp>
    </p:spTree>
    <p:extLst>
      <p:ext uri="{BB962C8B-B14F-4D97-AF65-F5344CB8AC3E}">
        <p14:creationId xmlns:p14="http://schemas.microsoft.com/office/powerpoint/2010/main" val="15097449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400" dirty="0" smtClean="0">
                <a:latin typeface="+mj-lt"/>
              </a:rPr>
              <a:t>What is changing?</a:t>
            </a:r>
            <a:endParaRPr lang="en-US" sz="3400" dirty="0">
              <a:latin typeface="+mj-lt"/>
            </a:endParaRPr>
          </a:p>
        </p:txBody>
      </p:sp>
      <p:sp>
        <p:nvSpPr>
          <p:cNvPr id="3" name="Content Placeholder 2"/>
          <p:cNvSpPr>
            <a:spLocks noGrp="1"/>
          </p:cNvSpPr>
          <p:nvPr>
            <p:ph idx="1"/>
          </p:nvPr>
        </p:nvSpPr>
        <p:spPr>
          <a:xfrm>
            <a:off x="467544" y="1124744"/>
            <a:ext cx="8229600" cy="5184576"/>
          </a:xfrm>
        </p:spPr>
        <p:txBody>
          <a:bodyPr/>
          <a:lstStyle/>
          <a:p>
            <a:pPr marL="0" indent="0">
              <a:buNone/>
            </a:pPr>
            <a:r>
              <a:rPr lang="en-US" dirty="0" smtClean="0">
                <a:latin typeface="+mn-lt"/>
              </a:rPr>
              <a:t>4. </a:t>
            </a:r>
            <a:r>
              <a:rPr lang="en-US" dirty="0">
                <a:latin typeface="+mn-lt"/>
              </a:rPr>
              <a:t>It adds 17 new principles with 81 points of focus to the five components that are necessary for effective internal control.</a:t>
            </a:r>
          </a:p>
          <a:p>
            <a:pPr marL="0" indent="0">
              <a:buNone/>
            </a:pPr>
            <a:endParaRPr lang="en-US" dirty="0">
              <a:latin typeface="+mn-lt"/>
            </a:endParaRPr>
          </a:p>
          <a:p>
            <a:pPr marL="0" indent="0">
              <a:buNone/>
            </a:pPr>
            <a:r>
              <a:rPr lang="en-US" dirty="0">
                <a:latin typeface="+mn-lt"/>
              </a:rPr>
              <a:t>5</a:t>
            </a:r>
            <a:r>
              <a:rPr lang="en-US" dirty="0" smtClean="0">
                <a:latin typeface="+mn-lt"/>
              </a:rPr>
              <a:t>. It contains more guidance on how technology relates to an entity’s internal control structure. The 2013 framework includes more focus on technology throughout the components of internal control as well as broader focus on the impacts of the technology on the internal control structure rather than on the specific types of technology.</a:t>
            </a:r>
          </a:p>
          <a:p>
            <a:pPr marL="0" indent="0">
              <a:buNone/>
            </a:pPr>
            <a:endParaRPr lang="en-US" dirty="0">
              <a:latin typeface="+mn-lt"/>
            </a:endParaRPr>
          </a:p>
          <a:p>
            <a:pPr marL="0" indent="0">
              <a:buNone/>
            </a:pPr>
            <a:r>
              <a:rPr lang="en-US" dirty="0">
                <a:latin typeface="+mn-lt"/>
              </a:rPr>
              <a:t>6</a:t>
            </a:r>
            <a:r>
              <a:rPr lang="en-US" dirty="0" smtClean="0">
                <a:latin typeface="+mn-lt"/>
              </a:rPr>
              <a:t>. It includes expanded guidance and considerations related to outside resources, such as third-party processors.</a:t>
            </a:r>
          </a:p>
          <a:p>
            <a:pPr marL="0" indent="0">
              <a:buNone/>
            </a:pPr>
            <a:endParaRPr lang="en-US" dirty="0">
              <a:latin typeface="+mn-lt"/>
            </a:endParaRPr>
          </a:p>
          <a:p>
            <a:pPr marL="0" indent="0">
              <a:buNone/>
            </a:pPr>
            <a:r>
              <a:rPr lang="en-US" dirty="0">
                <a:latin typeface="+mn-lt"/>
              </a:rPr>
              <a:t>7</a:t>
            </a:r>
            <a:r>
              <a:rPr lang="en-US" dirty="0" smtClean="0">
                <a:latin typeface="+mn-lt"/>
              </a:rPr>
              <a:t>. It expands the reporting aspects of internal control to consider more than just financial reporting, including external reporting of non-financial information and internal reporting.</a:t>
            </a:r>
          </a:p>
          <a:p>
            <a:pPr marL="0" indent="0">
              <a:buNone/>
            </a:pPr>
            <a:endParaRPr lang="en-US" dirty="0">
              <a:latin typeface="+mn-lt"/>
            </a:endParaRPr>
          </a:p>
          <a:p>
            <a:pPr marL="0" indent="0">
              <a:buNone/>
            </a:pPr>
            <a:r>
              <a:rPr lang="en-US" dirty="0">
                <a:latin typeface="+mn-lt"/>
              </a:rPr>
              <a:t>8</a:t>
            </a:r>
            <a:r>
              <a:rPr lang="en-US" dirty="0" smtClean="0">
                <a:latin typeface="+mn-lt"/>
              </a:rPr>
              <a:t>. It includes additional guidance for business with global reach.</a:t>
            </a:r>
            <a:endParaRPr lang="en-US" dirty="0">
              <a:latin typeface="+mn-lt"/>
            </a:endParaRPr>
          </a:p>
        </p:txBody>
      </p:sp>
    </p:spTree>
    <p:extLst>
      <p:ext uri="{BB962C8B-B14F-4D97-AF65-F5344CB8AC3E}">
        <p14:creationId xmlns:p14="http://schemas.microsoft.com/office/powerpoint/2010/main" val="50955617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400" dirty="0" smtClean="0">
                <a:latin typeface="+mj-lt"/>
              </a:rPr>
              <a:t>1. Control Environment</a:t>
            </a:r>
            <a:endParaRPr lang="en-US" sz="3400" dirty="0">
              <a:latin typeface="+mj-lt"/>
            </a:endParaRPr>
          </a:p>
        </p:txBody>
      </p:sp>
      <p:graphicFrame>
        <p:nvGraphicFramePr>
          <p:cNvPr id="4" name="Table 3"/>
          <p:cNvGraphicFramePr>
            <a:graphicFrameLocks noGrp="1"/>
          </p:cNvGraphicFramePr>
          <p:nvPr>
            <p:extLst>
              <p:ext uri="{D42A27DB-BD31-4B8C-83A1-F6EECF244321}">
                <p14:modId xmlns:p14="http://schemas.microsoft.com/office/powerpoint/2010/main" val="2181045728"/>
              </p:ext>
            </p:extLst>
          </p:nvPr>
        </p:nvGraphicFramePr>
        <p:xfrm>
          <a:off x="539552" y="1052736"/>
          <a:ext cx="8424936" cy="5643880"/>
        </p:xfrm>
        <a:graphic>
          <a:graphicData uri="http://schemas.openxmlformats.org/drawingml/2006/table">
            <a:tbl>
              <a:tblPr firstRow="1" bandRow="1">
                <a:tableStyleId>{72833802-FEF1-4C79-8D5D-14CF1EAF98D9}</a:tableStyleId>
              </a:tblPr>
              <a:tblGrid>
                <a:gridCol w="3168352"/>
                <a:gridCol w="5256584"/>
              </a:tblGrid>
              <a:tr h="370840">
                <a:tc>
                  <a:txBody>
                    <a:bodyPr/>
                    <a:lstStyle/>
                    <a:p>
                      <a:pPr algn="ctr"/>
                      <a:r>
                        <a:rPr lang="en-US" sz="1600" dirty="0" smtClean="0"/>
                        <a:t>1992 COSO</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2013</a:t>
                      </a:r>
                      <a:r>
                        <a:rPr lang="en-US" sz="1600" baseline="0" dirty="0" smtClean="0"/>
                        <a:t> COSO</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342900" indent="-342900">
                        <a:buFont typeface="+mj-lt"/>
                        <a:buAutoNum type="arabicPeriod"/>
                      </a:pPr>
                      <a:r>
                        <a:rPr lang="en-US" sz="1600" dirty="0" smtClean="0"/>
                        <a:t>Communication and enforcement of integrity and ethical values </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marR="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600" dirty="0" smtClean="0"/>
                        <a:t>The organization demonstrates a commitment to integrity and ethical values.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342900" indent="-342900">
                        <a:buFont typeface="+mj-lt"/>
                        <a:buAutoNum type="arabicPeriod" startAt="2"/>
                      </a:pPr>
                      <a:r>
                        <a:rPr lang="en-US" sz="1600" dirty="0" smtClean="0"/>
                        <a:t>Commitment to competence</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marR="0" indent="-342900" algn="l" defTabSz="914400" rtl="0" eaLnBrk="1" fontAlgn="auto" latinLnBrk="0" hangingPunct="1">
                        <a:lnSpc>
                          <a:spcPct val="100000"/>
                        </a:lnSpc>
                        <a:spcBef>
                          <a:spcPts val="0"/>
                        </a:spcBef>
                        <a:spcAft>
                          <a:spcPts val="0"/>
                        </a:spcAft>
                        <a:buClrTx/>
                        <a:buSzTx/>
                        <a:buFont typeface="+mj-lt"/>
                        <a:buAutoNum type="arabicPeriod" startAt="2"/>
                        <a:tabLst/>
                        <a:defRPr/>
                      </a:pPr>
                      <a:r>
                        <a:rPr lang="en-US" sz="1600" dirty="0" smtClean="0"/>
                        <a:t>The Board of Directors (</a:t>
                      </a:r>
                      <a:r>
                        <a:rPr lang="en-US" sz="1600" dirty="0" err="1" smtClean="0"/>
                        <a:t>BoD</a:t>
                      </a:r>
                      <a:r>
                        <a:rPr lang="en-US" sz="1600" dirty="0" smtClean="0"/>
                        <a:t>) demonstrates independence from management and exercises oversight of the development and performance of internal control.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342900" indent="-342900">
                        <a:buFont typeface="+mj-lt"/>
                        <a:buAutoNum type="arabicPeriod" startAt="3"/>
                      </a:pPr>
                      <a:r>
                        <a:rPr lang="en-US" sz="1600" dirty="0" smtClean="0"/>
                        <a:t>Participation by those charged with governance (</a:t>
                      </a:r>
                      <a:r>
                        <a:rPr lang="en-US" sz="1600" dirty="0" err="1" smtClean="0"/>
                        <a:t>BoD</a:t>
                      </a:r>
                      <a:r>
                        <a:rPr lang="en-US" sz="1600" dirty="0" smtClean="0"/>
                        <a:t>, AC, management)</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marR="0" indent="-342900" algn="l" defTabSz="914400" rtl="0" eaLnBrk="1" fontAlgn="auto" latinLnBrk="0" hangingPunct="1">
                        <a:lnSpc>
                          <a:spcPct val="100000"/>
                        </a:lnSpc>
                        <a:spcBef>
                          <a:spcPts val="0"/>
                        </a:spcBef>
                        <a:spcAft>
                          <a:spcPts val="0"/>
                        </a:spcAft>
                        <a:buClrTx/>
                        <a:buSzTx/>
                        <a:buFont typeface="+mj-lt"/>
                        <a:buAutoNum type="arabicPeriod" startAt="3"/>
                        <a:tabLst/>
                        <a:defRPr/>
                      </a:pPr>
                      <a:r>
                        <a:rPr lang="en-US" sz="1600" dirty="0" smtClean="0"/>
                        <a:t>Management establishes, with board oversight, structures, reporting lines, and appropriate authorities and responsibilities in the pursuit of objectives.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342900" indent="-342900">
                        <a:buFont typeface="+mj-lt"/>
                        <a:buAutoNum type="arabicPeriod" startAt="4"/>
                      </a:pPr>
                      <a:r>
                        <a:rPr lang="en-US" sz="1600" dirty="0" smtClean="0"/>
                        <a:t>Management's Philosophy and Operating Style</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marR="0" indent="-342900" algn="l" defTabSz="914400" rtl="0" eaLnBrk="1" fontAlgn="auto" latinLnBrk="0" hangingPunct="1">
                        <a:lnSpc>
                          <a:spcPct val="100000"/>
                        </a:lnSpc>
                        <a:spcBef>
                          <a:spcPts val="0"/>
                        </a:spcBef>
                        <a:spcAft>
                          <a:spcPts val="0"/>
                        </a:spcAft>
                        <a:buClrTx/>
                        <a:buSzTx/>
                        <a:buFont typeface="+mj-lt"/>
                        <a:buAutoNum type="arabicPeriod" startAt="4"/>
                        <a:tabLst/>
                        <a:defRPr/>
                      </a:pPr>
                      <a:r>
                        <a:rPr lang="en-US" sz="1600" dirty="0" smtClean="0"/>
                        <a:t>The organization demonstrates a commitment to attract, develop, and retain competent individuals in alignment with objectives.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342900" indent="-342900">
                        <a:buFont typeface="+mj-lt"/>
                        <a:buAutoNum type="arabicPeriod" startAt="5"/>
                      </a:pPr>
                      <a:r>
                        <a:rPr lang="en-US" sz="1600" dirty="0" smtClean="0"/>
                        <a:t>Organizational Structure</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marR="0" indent="-342900" algn="l" defTabSz="914400" rtl="0" eaLnBrk="1" fontAlgn="auto" latinLnBrk="0" hangingPunct="1">
                        <a:lnSpc>
                          <a:spcPct val="100000"/>
                        </a:lnSpc>
                        <a:spcBef>
                          <a:spcPts val="0"/>
                        </a:spcBef>
                        <a:spcAft>
                          <a:spcPts val="0"/>
                        </a:spcAft>
                        <a:buClrTx/>
                        <a:buSzTx/>
                        <a:buFont typeface="+mj-lt"/>
                        <a:buAutoNum type="arabicPeriod" startAt="5"/>
                        <a:tabLst/>
                        <a:defRPr/>
                      </a:pPr>
                      <a:r>
                        <a:rPr lang="en-US" sz="1600" dirty="0" smtClean="0"/>
                        <a:t>The organization holds individuals accountable for their internal control responsibilities in the pursuit of objectives.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342900" indent="-342900">
                        <a:buFont typeface="+mj-lt"/>
                        <a:buAutoNum type="arabicPeriod" startAt="6"/>
                      </a:pPr>
                      <a:r>
                        <a:rPr lang="en-US" sz="1600" dirty="0" smtClean="0">
                          <a:effectLst/>
                        </a:rPr>
                        <a:t>Assignment of authority and responsibility </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342900" indent="-342900">
                        <a:buFont typeface="+mj-lt"/>
                        <a:buAutoNum type="arabicPeriod" startAt="7"/>
                      </a:pPr>
                      <a:r>
                        <a:rPr lang="en-US" sz="1600" dirty="0" smtClean="0">
                          <a:effectLst/>
                        </a:rPr>
                        <a:t>Human resource policies and practices </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4509719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400" dirty="0" smtClean="0">
                <a:latin typeface="+mj-lt"/>
              </a:rPr>
              <a:t>2. Risk Assessment</a:t>
            </a:r>
            <a:endParaRPr lang="en-US" sz="3400" dirty="0">
              <a:latin typeface="+mj-lt"/>
            </a:endParaRPr>
          </a:p>
        </p:txBody>
      </p:sp>
      <p:sp>
        <p:nvSpPr>
          <p:cNvPr id="3" name="Content Placeholder 2"/>
          <p:cNvSpPr>
            <a:spLocks noGrp="1"/>
          </p:cNvSpPr>
          <p:nvPr>
            <p:ph idx="1"/>
          </p:nvPr>
        </p:nvSpPr>
        <p:spPr>
          <a:xfrm>
            <a:off x="467544" y="1124744"/>
            <a:ext cx="8229600" cy="4525963"/>
          </a:xfrm>
        </p:spPr>
        <p:txBody>
          <a:bodyPr/>
          <a:lstStyle/>
          <a:p>
            <a:pPr marL="0" indent="0">
              <a:buNone/>
            </a:pPr>
            <a:endParaRPr lang="en-US" b="1" dirty="0" smtClean="0"/>
          </a:p>
          <a:p>
            <a:pPr>
              <a:buFont typeface="+mj-lt"/>
              <a:buAutoNum type="arabicPeriod" startAt="6"/>
            </a:pPr>
            <a:endParaRPr lang="en-US" dirty="0" smtClean="0"/>
          </a:p>
          <a:p>
            <a:pPr marL="0" indent="0">
              <a:buNone/>
            </a:pP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146516754"/>
              </p:ext>
            </p:extLst>
          </p:nvPr>
        </p:nvGraphicFramePr>
        <p:xfrm>
          <a:off x="539552" y="1034648"/>
          <a:ext cx="8424936" cy="3175000"/>
        </p:xfrm>
        <a:graphic>
          <a:graphicData uri="http://schemas.openxmlformats.org/drawingml/2006/table">
            <a:tbl>
              <a:tblPr firstRow="1" bandRow="1">
                <a:tableStyleId>{72833802-FEF1-4C79-8D5D-14CF1EAF98D9}</a:tableStyleId>
              </a:tblPr>
              <a:tblGrid>
                <a:gridCol w="2952328"/>
                <a:gridCol w="5472608"/>
              </a:tblGrid>
              <a:tr h="370840">
                <a:tc>
                  <a:txBody>
                    <a:bodyPr/>
                    <a:lstStyle/>
                    <a:p>
                      <a:pPr algn="ctr"/>
                      <a:r>
                        <a:rPr lang="en-US" sz="1600" dirty="0" smtClean="0"/>
                        <a:t>1992</a:t>
                      </a:r>
                      <a:r>
                        <a:rPr lang="en-US" sz="1600" baseline="0" dirty="0" smtClean="0"/>
                        <a:t> COSO</a:t>
                      </a:r>
                      <a:endParaRPr lang="en-US"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2013 COSO</a:t>
                      </a:r>
                      <a:endParaRPr lang="en-US"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sz="1600" dirty="0" smtClean="0"/>
                        <a:t>1. Company-wide Objectives</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marR="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600" dirty="0" smtClean="0"/>
                        <a:t>The organization specifies objectives with sufficient clarity to enable the identification and assessment of risks relating to objectives.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sz="1600" dirty="0" smtClean="0">
                          <a:effectLst/>
                        </a:rPr>
                        <a:t>2. Process-level Objectives</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marR="0" indent="-342900" algn="l" defTabSz="914400" rtl="0" eaLnBrk="1" fontAlgn="auto" latinLnBrk="0" hangingPunct="1">
                        <a:lnSpc>
                          <a:spcPct val="100000"/>
                        </a:lnSpc>
                        <a:spcBef>
                          <a:spcPts val="0"/>
                        </a:spcBef>
                        <a:spcAft>
                          <a:spcPts val="0"/>
                        </a:spcAft>
                        <a:buClrTx/>
                        <a:buSzTx/>
                        <a:buFont typeface="+mj-lt"/>
                        <a:buAutoNum type="arabicPeriod" startAt="2"/>
                        <a:tabLst/>
                        <a:defRPr/>
                      </a:pPr>
                      <a:r>
                        <a:rPr lang="en-US" sz="1600" dirty="0" smtClean="0"/>
                        <a:t>The organization identifies risks to the achievement of its objectives across the entity and analyzes risks as a basis for determining how the risks should be managed.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sz="1600" dirty="0" smtClean="0">
                          <a:effectLst/>
                        </a:rPr>
                        <a:t>3. Risk Identification and Analysis</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marR="0" indent="-342900" algn="l" defTabSz="914400" rtl="0" eaLnBrk="1" fontAlgn="auto" latinLnBrk="0" hangingPunct="1">
                        <a:lnSpc>
                          <a:spcPct val="100000"/>
                        </a:lnSpc>
                        <a:spcBef>
                          <a:spcPts val="0"/>
                        </a:spcBef>
                        <a:spcAft>
                          <a:spcPts val="0"/>
                        </a:spcAft>
                        <a:buClrTx/>
                        <a:buSzTx/>
                        <a:buFont typeface="+mj-lt"/>
                        <a:buAutoNum type="arabicPeriod" startAt="3"/>
                        <a:tabLst/>
                        <a:defRPr/>
                      </a:pPr>
                      <a:r>
                        <a:rPr lang="en-US" sz="1600" dirty="0" smtClean="0"/>
                        <a:t>The organization considers the potential for </a:t>
                      </a:r>
                      <a:r>
                        <a:rPr lang="en-US" sz="1600" b="1" i="1" dirty="0" smtClean="0"/>
                        <a:t>fraud</a:t>
                      </a:r>
                      <a:r>
                        <a:rPr lang="en-US" sz="1600" dirty="0" smtClean="0"/>
                        <a:t> in assessing risks to the achievement of objectives.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sz="1600" dirty="0" smtClean="0">
                          <a:effectLst/>
                        </a:rPr>
                        <a:t>4. Managing Change</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indent="-342900">
                        <a:buFont typeface="+mj-lt"/>
                        <a:buAutoNum type="arabicPeriod" startAt="4"/>
                      </a:pPr>
                      <a:r>
                        <a:rPr lang="en-US" sz="1600" dirty="0" smtClean="0"/>
                        <a:t>The organization identifies and assesses changes that could significantly impact the system of internal control.</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1580883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400" dirty="0" smtClean="0">
                <a:latin typeface="+mj-lt"/>
              </a:rPr>
              <a:t>3. Control Activities</a:t>
            </a:r>
            <a:endParaRPr lang="en-US" sz="3400" dirty="0">
              <a:latin typeface="+mj-lt"/>
            </a:endParaRPr>
          </a:p>
        </p:txBody>
      </p:sp>
      <p:graphicFrame>
        <p:nvGraphicFramePr>
          <p:cNvPr id="4" name="Table 3"/>
          <p:cNvGraphicFramePr>
            <a:graphicFrameLocks noGrp="1"/>
          </p:cNvGraphicFramePr>
          <p:nvPr>
            <p:extLst>
              <p:ext uri="{D42A27DB-BD31-4B8C-83A1-F6EECF244321}">
                <p14:modId xmlns:p14="http://schemas.microsoft.com/office/powerpoint/2010/main" val="3848258451"/>
              </p:ext>
            </p:extLst>
          </p:nvPr>
        </p:nvGraphicFramePr>
        <p:xfrm>
          <a:off x="539552" y="1052736"/>
          <a:ext cx="8424936" cy="3581400"/>
        </p:xfrm>
        <a:graphic>
          <a:graphicData uri="http://schemas.openxmlformats.org/drawingml/2006/table">
            <a:tbl>
              <a:tblPr firstRow="1" bandRow="1">
                <a:tableStyleId>{72833802-FEF1-4C79-8D5D-14CF1EAF98D9}</a:tableStyleId>
              </a:tblPr>
              <a:tblGrid>
                <a:gridCol w="3312368"/>
                <a:gridCol w="5112568"/>
              </a:tblGrid>
              <a:tr h="370840">
                <a:tc>
                  <a:txBody>
                    <a:bodyPr/>
                    <a:lstStyle/>
                    <a:p>
                      <a:pPr algn="ctr"/>
                      <a:r>
                        <a:rPr lang="en-US" sz="1600" dirty="0" smtClean="0"/>
                        <a:t>1992 COSO</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2013 COSO</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sz="1600" dirty="0" smtClean="0">
                          <a:effectLst/>
                        </a:rPr>
                        <a:t>1. Policies and Procedures</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marR="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600" dirty="0" smtClean="0"/>
                        <a:t>The organization selects and develops control activities that contribute to the mitigation of risks to the achievement of objectives to acceptable levels.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sz="1600" dirty="0" smtClean="0">
                          <a:effectLst/>
                        </a:rPr>
                        <a:t>2. Security (Application and Network)</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marR="0" indent="-342900" algn="l" defTabSz="914400" rtl="0" eaLnBrk="1" fontAlgn="auto" latinLnBrk="0" hangingPunct="1">
                        <a:lnSpc>
                          <a:spcPct val="100000"/>
                        </a:lnSpc>
                        <a:spcBef>
                          <a:spcPts val="0"/>
                        </a:spcBef>
                        <a:spcAft>
                          <a:spcPts val="0"/>
                        </a:spcAft>
                        <a:buClrTx/>
                        <a:buSzTx/>
                        <a:buFont typeface="+mj-lt"/>
                        <a:buAutoNum type="arabicPeriod" startAt="2"/>
                        <a:tabLst/>
                        <a:defRPr/>
                      </a:pPr>
                      <a:r>
                        <a:rPr lang="en-US" sz="1600" dirty="0" smtClean="0"/>
                        <a:t>The organization selects and develops general control activities over technology to support the achievement of objectives.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sz="1600" dirty="0" smtClean="0">
                          <a:effectLst/>
                        </a:rPr>
                        <a:t>3. Application Change Management</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marR="0" indent="-342900" algn="l" defTabSz="914400" rtl="0" eaLnBrk="1" fontAlgn="auto" latinLnBrk="0" hangingPunct="1">
                        <a:lnSpc>
                          <a:spcPct val="100000"/>
                        </a:lnSpc>
                        <a:spcBef>
                          <a:spcPts val="0"/>
                        </a:spcBef>
                        <a:spcAft>
                          <a:spcPts val="0"/>
                        </a:spcAft>
                        <a:buClrTx/>
                        <a:buSzTx/>
                        <a:buFont typeface="+mj-lt"/>
                        <a:buAutoNum type="arabicPeriod" startAt="3"/>
                        <a:tabLst/>
                        <a:defRPr/>
                      </a:pPr>
                      <a:r>
                        <a:rPr lang="en-US" sz="1600" dirty="0" smtClean="0"/>
                        <a:t>The organization deploys control activities through policies that establish what is expected and procedures that put policies into action.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sz="1600" dirty="0" smtClean="0">
                          <a:effectLst/>
                        </a:rPr>
                        <a:t>4. Business Continuity / Backups</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sz="1600" dirty="0" smtClean="0">
                          <a:effectLst/>
                        </a:rPr>
                        <a:t>5. Outsourcing</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67335886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400" dirty="0" smtClean="0">
                <a:latin typeface="+mj-lt"/>
              </a:rPr>
              <a:t>4. Information And Communication</a:t>
            </a:r>
            <a:endParaRPr lang="en-US" sz="3400" dirty="0">
              <a:latin typeface="+mj-lt"/>
            </a:endParaRPr>
          </a:p>
        </p:txBody>
      </p:sp>
      <p:graphicFrame>
        <p:nvGraphicFramePr>
          <p:cNvPr id="4" name="Table 3"/>
          <p:cNvGraphicFramePr>
            <a:graphicFrameLocks noGrp="1"/>
          </p:cNvGraphicFramePr>
          <p:nvPr>
            <p:extLst>
              <p:ext uri="{D42A27DB-BD31-4B8C-83A1-F6EECF244321}">
                <p14:modId xmlns:p14="http://schemas.microsoft.com/office/powerpoint/2010/main" val="397717705"/>
              </p:ext>
            </p:extLst>
          </p:nvPr>
        </p:nvGraphicFramePr>
        <p:xfrm>
          <a:off x="539552" y="1052736"/>
          <a:ext cx="8424936" cy="3083560"/>
        </p:xfrm>
        <a:graphic>
          <a:graphicData uri="http://schemas.openxmlformats.org/drawingml/2006/table">
            <a:tbl>
              <a:tblPr firstRow="1" bandRow="1">
                <a:tableStyleId>{72833802-FEF1-4C79-8D5D-14CF1EAF98D9}</a:tableStyleId>
              </a:tblPr>
              <a:tblGrid>
                <a:gridCol w="3096344"/>
                <a:gridCol w="5328592"/>
              </a:tblGrid>
              <a:tr h="370840">
                <a:tc>
                  <a:txBody>
                    <a:bodyPr/>
                    <a:lstStyle/>
                    <a:p>
                      <a:pPr algn="ctr"/>
                      <a:r>
                        <a:rPr lang="en-US" sz="1600" dirty="0" smtClean="0"/>
                        <a:t>1992 COSO</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2013 COSO</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sz="1600" dirty="0" smtClean="0">
                          <a:effectLst/>
                        </a:rPr>
                        <a:t>1. Quality of Information</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marR="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600" dirty="0" smtClean="0"/>
                        <a:t>The organization obtains or generates and uses relevant, quality information to support the functioning of internal control.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sz="1600" dirty="0" smtClean="0">
                          <a:effectLst/>
                        </a:rPr>
                        <a:t>2. Effectiveness of Communication</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marR="0" indent="-342900" algn="l" defTabSz="914400" rtl="0" eaLnBrk="1" fontAlgn="auto" latinLnBrk="0" hangingPunct="1">
                        <a:lnSpc>
                          <a:spcPct val="100000"/>
                        </a:lnSpc>
                        <a:spcBef>
                          <a:spcPts val="0"/>
                        </a:spcBef>
                        <a:spcAft>
                          <a:spcPts val="0"/>
                        </a:spcAft>
                        <a:buClrTx/>
                        <a:buSzTx/>
                        <a:buFont typeface="+mj-lt"/>
                        <a:buAutoNum type="arabicPeriod" startAt="2"/>
                        <a:tabLst/>
                        <a:defRPr/>
                      </a:pPr>
                      <a:r>
                        <a:rPr lang="en-US" sz="1600" dirty="0" smtClean="0"/>
                        <a:t>The organization internally communicates information, including objectives and responsibilities for internal control, necessary to support the functioning of internal control.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sz="1600" dirty="0" smtClean="0"/>
                        <a:t>-</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marR="0" indent="-342900" algn="l" defTabSz="914400" rtl="0" eaLnBrk="1" fontAlgn="auto" latinLnBrk="0" hangingPunct="1">
                        <a:lnSpc>
                          <a:spcPct val="100000"/>
                        </a:lnSpc>
                        <a:spcBef>
                          <a:spcPts val="0"/>
                        </a:spcBef>
                        <a:spcAft>
                          <a:spcPts val="0"/>
                        </a:spcAft>
                        <a:buClrTx/>
                        <a:buSzTx/>
                        <a:buFont typeface="+mj-lt"/>
                        <a:buAutoNum type="arabicPeriod" startAt="3"/>
                        <a:tabLst/>
                        <a:defRPr/>
                      </a:pPr>
                      <a:r>
                        <a:rPr lang="en-US" sz="1600" dirty="0" smtClean="0"/>
                        <a:t>The organization communicates with external parties regarding matters affecting the functioning of internal control.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1654917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400" dirty="0" smtClean="0">
                <a:latin typeface="+mj-lt"/>
              </a:rPr>
              <a:t>5. Monitoring Activities</a:t>
            </a:r>
            <a:endParaRPr lang="en-US" sz="3400" dirty="0">
              <a:latin typeface="+mj-lt"/>
            </a:endParaRPr>
          </a:p>
        </p:txBody>
      </p:sp>
      <p:graphicFrame>
        <p:nvGraphicFramePr>
          <p:cNvPr id="4" name="Table 3"/>
          <p:cNvGraphicFramePr>
            <a:graphicFrameLocks noGrp="1"/>
          </p:cNvGraphicFramePr>
          <p:nvPr>
            <p:extLst>
              <p:ext uri="{D42A27DB-BD31-4B8C-83A1-F6EECF244321}">
                <p14:modId xmlns:p14="http://schemas.microsoft.com/office/powerpoint/2010/main" val="2409635686"/>
              </p:ext>
            </p:extLst>
          </p:nvPr>
        </p:nvGraphicFramePr>
        <p:xfrm>
          <a:off x="564232" y="1078448"/>
          <a:ext cx="8400256" cy="2875280"/>
        </p:xfrm>
        <a:graphic>
          <a:graphicData uri="http://schemas.openxmlformats.org/drawingml/2006/table">
            <a:tbl>
              <a:tblPr firstRow="1" bandRow="1">
                <a:tableStyleId>{72833802-FEF1-4C79-8D5D-14CF1EAF98D9}</a:tableStyleId>
              </a:tblPr>
              <a:tblGrid>
                <a:gridCol w="2927648"/>
                <a:gridCol w="5472608"/>
              </a:tblGrid>
              <a:tr h="370840">
                <a:tc>
                  <a:txBody>
                    <a:bodyPr/>
                    <a:lstStyle/>
                    <a:p>
                      <a:pPr algn="ctr"/>
                      <a:r>
                        <a:rPr lang="en-US" sz="1600" dirty="0" smtClean="0"/>
                        <a:t>1992 COSO</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2013 COSO</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sz="1600" dirty="0" smtClean="0">
                          <a:effectLst/>
                        </a:rPr>
                        <a:t>1. On-going Monitoring</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marR="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600" dirty="0" smtClean="0"/>
                        <a:t>The organization selects, develops, and performs ongoing and/or separate evaluations to ascertain whether the components of internal control are present and functioning.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sz="1600" dirty="0" smtClean="0">
                          <a:effectLst/>
                        </a:rPr>
                        <a:t>2. Separate Evaluations</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marR="0" indent="-342900" algn="l" defTabSz="914400" rtl="0" eaLnBrk="1" fontAlgn="auto" latinLnBrk="0" hangingPunct="1">
                        <a:lnSpc>
                          <a:spcPct val="100000"/>
                        </a:lnSpc>
                        <a:spcBef>
                          <a:spcPts val="0"/>
                        </a:spcBef>
                        <a:spcAft>
                          <a:spcPts val="0"/>
                        </a:spcAft>
                        <a:buClrTx/>
                        <a:buSzTx/>
                        <a:buFont typeface="+mj-lt"/>
                        <a:buAutoNum type="arabicPeriod" startAt="2"/>
                        <a:tabLst/>
                        <a:defRPr/>
                      </a:pPr>
                      <a:r>
                        <a:rPr lang="en-US" sz="1600" dirty="0" smtClean="0"/>
                        <a:t>The organization evaluates and communicates internal control deficiencies in a timely manner to those parties responsible for taking corrective action, including senior management and the </a:t>
                      </a:r>
                      <a:r>
                        <a:rPr lang="en-US" sz="1600" dirty="0" err="1" smtClean="0"/>
                        <a:t>BoD</a:t>
                      </a:r>
                      <a:r>
                        <a:rPr lang="en-US" sz="1600" dirty="0" smtClean="0"/>
                        <a:t>, as appropriate.</a:t>
                      </a:r>
                    </a:p>
                    <a:p>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sz="1600" dirty="0" smtClean="0">
                          <a:effectLst/>
                        </a:rPr>
                        <a:t>3. Reporting Deficiencies</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smtClean="0"/>
                        <a:t>-</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0679370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400" dirty="0" smtClean="0">
                <a:latin typeface="+mj-lt"/>
              </a:rPr>
              <a:t>81 points of focus</a:t>
            </a:r>
            <a:endParaRPr lang="en-US" sz="3400" dirty="0">
              <a:latin typeface="+mj-lt"/>
            </a:endParaRPr>
          </a:p>
        </p:txBody>
      </p:sp>
      <p:pic>
        <p:nvPicPr>
          <p:cNvPr id="102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28707" t="11520" r="7518" b="20383"/>
          <a:stretch/>
        </p:blipFill>
        <p:spPr bwMode="auto">
          <a:xfrm>
            <a:off x="539552" y="1052736"/>
            <a:ext cx="8297840" cy="49814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0160817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latin typeface="+mj-lt"/>
              </a:rPr>
              <a:t>81 points of </a:t>
            </a:r>
            <a:r>
              <a:rPr lang="en-US" sz="3200" dirty="0" smtClean="0">
                <a:latin typeface="+mj-lt"/>
              </a:rPr>
              <a:t>focus (Control Environment contd.)</a:t>
            </a:r>
            <a:endParaRPr lang="en-US" sz="3200" dirty="0">
              <a:latin typeface="+mj-lt"/>
            </a:endParaRPr>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8636" t="15672" r="7275" b="34702"/>
          <a:stretch/>
        </p:blipFill>
        <p:spPr bwMode="auto">
          <a:xfrm>
            <a:off x="539552" y="1052736"/>
            <a:ext cx="8338783" cy="36303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4907694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400" dirty="0">
                <a:latin typeface="+mj-lt"/>
              </a:rPr>
              <a:t>81 points of focus</a:t>
            </a:r>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8636" t="18097" r="7065" b="6250"/>
          <a:stretch/>
        </p:blipFill>
        <p:spPr bwMode="auto">
          <a:xfrm>
            <a:off x="539552" y="1052736"/>
            <a:ext cx="8366078" cy="55341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0518204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400" dirty="0">
                <a:latin typeface="+mj-lt"/>
              </a:rPr>
              <a:t>81 points of </a:t>
            </a:r>
            <a:r>
              <a:rPr lang="en-US" sz="3400" dirty="0" smtClean="0">
                <a:latin typeface="+mj-lt"/>
              </a:rPr>
              <a:t>focus (Risk Assessment contd.)</a:t>
            </a:r>
            <a:endParaRPr lang="en-US" sz="3400" dirty="0">
              <a:latin typeface="+mj-lt"/>
            </a:endParaRPr>
          </a:p>
        </p:txBody>
      </p:sp>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8531" t="25560" r="7065" b="9701"/>
          <a:stretch/>
        </p:blipFill>
        <p:spPr bwMode="auto">
          <a:xfrm>
            <a:off x="539552" y="1052736"/>
            <a:ext cx="8379726" cy="47357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887916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400" dirty="0">
                <a:latin typeface="+mj-lt"/>
              </a:rPr>
              <a:t>81 points of </a:t>
            </a:r>
            <a:r>
              <a:rPr lang="en-US" sz="3400" dirty="0" smtClean="0">
                <a:latin typeface="+mj-lt"/>
              </a:rPr>
              <a:t>focus</a:t>
            </a:r>
            <a:endParaRPr lang="en-US" sz="3400" dirty="0">
              <a:latin typeface="+mj-lt"/>
            </a:endParaRPr>
          </a:p>
        </p:txBody>
      </p:sp>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0840" t="11567" r="11470" b="10261"/>
          <a:stretch/>
        </p:blipFill>
        <p:spPr bwMode="auto">
          <a:xfrm>
            <a:off x="539552" y="1052736"/>
            <a:ext cx="7506268" cy="57184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6159779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400" dirty="0" smtClean="0">
                <a:latin typeface="+mj-lt"/>
              </a:rPr>
              <a:t>81 points of focus</a:t>
            </a:r>
            <a:endParaRPr lang="en-US" sz="3400" dirty="0">
              <a:latin typeface="+mj-lt"/>
            </a:endParaRPr>
          </a:p>
        </p:txBody>
      </p:sp>
      <p:pic>
        <p:nvPicPr>
          <p:cNvPr id="614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0839" t="13060" r="11365" b="14365"/>
          <a:stretch/>
        </p:blipFill>
        <p:spPr bwMode="auto">
          <a:xfrm>
            <a:off x="539552" y="1052736"/>
            <a:ext cx="7519916" cy="53089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4596858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400" dirty="0" smtClean="0">
                <a:latin typeface="+mj-lt"/>
              </a:rPr>
              <a:t>81 points of focus</a:t>
            </a:r>
            <a:endParaRPr lang="en-US" sz="3400" dirty="0">
              <a:latin typeface="+mj-lt"/>
            </a:endParaRPr>
          </a:p>
        </p:txBody>
      </p:sp>
      <p:pic>
        <p:nvPicPr>
          <p:cNvPr id="717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0839" t="23694" r="11365" b="24440"/>
          <a:stretch/>
        </p:blipFill>
        <p:spPr bwMode="auto">
          <a:xfrm>
            <a:off x="539552" y="1052736"/>
            <a:ext cx="7519916" cy="37940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2108403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400" dirty="0" smtClean="0">
                <a:latin typeface="+mj-lt"/>
              </a:rPr>
              <a:t>Transition</a:t>
            </a:r>
            <a:endParaRPr lang="en-US" sz="3400" dirty="0">
              <a:latin typeface="+mj-lt"/>
            </a:endParaRPr>
          </a:p>
        </p:txBody>
      </p:sp>
      <p:sp>
        <p:nvSpPr>
          <p:cNvPr id="3" name="Content Placeholder 2"/>
          <p:cNvSpPr>
            <a:spLocks noGrp="1"/>
          </p:cNvSpPr>
          <p:nvPr>
            <p:ph idx="1"/>
          </p:nvPr>
        </p:nvSpPr>
        <p:spPr/>
        <p:txBody>
          <a:bodyPr/>
          <a:lstStyle/>
          <a:p>
            <a:pPr>
              <a:buFont typeface="+mj-lt"/>
              <a:buAutoNum type="arabicPeriod"/>
            </a:pPr>
            <a:r>
              <a:rPr lang="en-US" dirty="0">
                <a:latin typeface="+mn-lt"/>
              </a:rPr>
              <a:t>Updated Framework will supersede original Framework at the end of the transition period (i.e., December 15, 2014</a:t>
            </a:r>
            <a:r>
              <a:rPr lang="en-US" dirty="0" smtClean="0">
                <a:latin typeface="+mn-lt"/>
              </a:rPr>
              <a:t>).</a:t>
            </a:r>
            <a:endParaRPr lang="en-US" dirty="0">
              <a:latin typeface="+mn-lt"/>
            </a:endParaRPr>
          </a:p>
          <a:p>
            <a:pPr>
              <a:buFont typeface="+mj-lt"/>
              <a:buAutoNum type="arabicPeriod"/>
            </a:pPr>
            <a:r>
              <a:rPr lang="en-US" dirty="0">
                <a:latin typeface="+mn-lt"/>
              </a:rPr>
              <a:t>Users are encouraged to transition applications and related documentation to the updated Framework as soon as </a:t>
            </a:r>
            <a:r>
              <a:rPr lang="en-US" dirty="0" smtClean="0">
                <a:latin typeface="+mn-lt"/>
              </a:rPr>
              <a:t>feasible.</a:t>
            </a:r>
            <a:endParaRPr lang="en-US" dirty="0">
              <a:latin typeface="+mn-lt"/>
            </a:endParaRPr>
          </a:p>
          <a:p>
            <a:pPr>
              <a:buFont typeface="+mj-lt"/>
              <a:buAutoNum type="arabicPeriod"/>
            </a:pPr>
            <a:r>
              <a:rPr lang="en-US" dirty="0">
                <a:latin typeface="+mn-lt"/>
              </a:rPr>
              <a:t>During the transition period, external reporting should disclose whether the original or updated version of the Framework was </a:t>
            </a:r>
            <a:r>
              <a:rPr lang="en-US" dirty="0" smtClean="0">
                <a:latin typeface="+mn-lt"/>
              </a:rPr>
              <a:t>used.</a:t>
            </a:r>
            <a:endParaRPr lang="en-US" dirty="0">
              <a:latin typeface="+mn-lt"/>
            </a:endParaRPr>
          </a:p>
          <a:p>
            <a:endParaRPr lang="en-US" dirty="0">
              <a:latin typeface="+mn-lt"/>
            </a:endParaRPr>
          </a:p>
        </p:txBody>
      </p:sp>
    </p:spTree>
    <p:extLst>
      <p:ext uri="{BB962C8B-B14F-4D97-AF65-F5344CB8AC3E}">
        <p14:creationId xmlns:p14="http://schemas.microsoft.com/office/powerpoint/2010/main" val="56815296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400" dirty="0" smtClean="0">
                <a:latin typeface="+mj-lt"/>
              </a:rPr>
              <a:t>How to start?</a:t>
            </a:r>
            <a:endParaRPr lang="en-US" sz="3400" dirty="0">
              <a:latin typeface="+mj-lt"/>
            </a:endParaRPr>
          </a:p>
        </p:txBody>
      </p:sp>
      <p:sp>
        <p:nvSpPr>
          <p:cNvPr id="3" name="Content Placeholder 2"/>
          <p:cNvSpPr>
            <a:spLocks noGrp="1"/>
          </p:cNvSpPr>
          <p:nvPr>
            <p:ph idx="1"/>
          </p:nvPr>
        </p:nvSpPr>
        <p:spPr>
          <a:xfrm>
            <a:off x="467544" y="1124744"/>
            <a:ext cx="8229600" cy="5040560"/>
          </a:xfrm>
        </p:spPr>
        <p:txBody>
          <a:bodyPr/>
          <a:lstStyle/>
          <a:p>
            <a:pPr marL="0" indent="0">
              <a:buNone/>
            </a:pPr>
            <a:r>
              <a:rPr lang="en-US" b="1" dirty="0" smtClean="0">
                <a:latin typeface="+mn-lt"/>
              </a:rPr>
              <a:t>Management </a:t>
            </a:r>
            <a:r>
              <a:rPr lang="en-US" dirty="0" smtClean="0">
                <a:latin typeface="+mn-lt"/>
              </a:rPr>
              <a:t>should:</a:t>
            </a:r>
          </a:p>
          <a:p>
            <a:pPr>
              <a:buFont typeface="+mj-lt"/>
              <a:buAutoNum type="arabicPeriod"/>
            </a:pPr>
            <a:r>
              <a:rPr lang="en-US" dirty="0">
                <a:latin typeface="+mn-lt"/>
              </a:rPr>
              <a:t>Develop and implement a transition plan timely to meet key objectives – e.g., apply updated Framework by December 31, 2014 for external reporting</a:t>
            </a:r>
            <a:r>
              <a:rPr lang="en-US" dirty="0" smtClean="0">
                <a:latin typeface="+mn-lt"/>
              </a:rPr>
              <a:t>.</a:t>
            </a:r>
          </a:p>
          <a:p>
            <a:pPr>
              <a:buFont typeface="+mj-lt"/>
              <a:buAutoNum type="arabicPeriod"/>
            </a:pPr>
            <a:r>
              <a:rPr lang="en-US" dirty="0" smtClean="0">
                <a:latin typeface="+mn-lt"/>
              </a:rPr>
              <a:t>Mapping the Company’s existing internal control structure to the 2013 framework and identify any potential gap.</a:t>
            </a:r>
          </a:p>
          <a:p>
            <a:pPr>
              <a:buFont typeface="+mj-lt"/>
              <a:buAutoNum type="arabicPeriod"/>
            </a:pPr>
            <a:r>
              <a:rPr lang="en-US" dirty="0" smtClean="0">
                <a:latin typeface="+mn-lt"/>
              </a:rPr>
              <a:t>Mapping the 2013 points of focus to the Company’s current internal control and identify any potential gap.</a:t>
            </a:r>
          </a:p>
          <a:p>
            <a:pPr>
              <a:buFont typeface="+mj-lt"/>
              <a:buAutoNum type="arabicPeriod"/>
            </a:pPr>
            <a:r>
              <a:rPr lang="en-US" dirty="0" smtClean="0">
                <a:latin typeface="+mn-lt"/>
              </a:rPr>
              <a:t>For identified gaps, management should develop and document a plan to remediate the difference.</a:t>
            </a:r>
          </a:p>
          <a:p>
            <a:endParaRPr lang="en-US" dirty="0" smtClean="0">
              <a:latin typeface="+mn-lt"/>
            </a:endParaRPr>
          </a:p>
          <a:p>
            <a:pPr marL="0" indent="0">
              <a:buNone/>
            </a:pPr>
            <a:r>
              <a:rPr lang="en-US" b="1" dirty="0" smtClean="0">
                <a:latin typeface="+mn-lt"/>
              </a:rPr>
              <a:t>Internal Auditor </a:t>
            </a:r>
            <a:r>
              <a:rPr lang="en-US" dirty="0" smtClean="0">
                <a:latin typeface="+mn-lt"/>
              </a:rPr>
              <a:t>is </a:t>
            </a:r>
            <a:r>
              <a:rPr lang="en-US" dirty="0" smtClean="0">
                <a:latin typeface="+mn-lt"/>
              </a:rPr>
              <a:t>encouraged </a:t>
            </a:r>
            <a:r>
              <a:rPr lang="en-US" dirty="0" smtClean="0">
                <a:latin typeface="+mn-lt"/>
              </a:rPr>
              <a:t>to:</a:t>
            </a:r>
          </a:p>
          <a:p>
            <a:pPr>
              <a:buFont typeface="+mj-lt"/>
              <a:buAutoNum type="arabicPeriod"/>
            </a:pPr>
            <a:r>
              <a:rPr lang="en-US" dirty="0" smtClean="0">
                <a:latin typeface="+mn-lt"/>
              </a:rPr>
              <a:t>Offer consulting service by presenting this COSO update to </a:t>
            </a:r>
            <a:r>
              <a:rPr lang="en-US" dirty="0">
                <a:latin typeface="+mn-lt"/>
              </a:rPr>
              <a:t>the audit committee, C-suite, operating unit and functional </a:t>
            </a:r>
            <a:r>
              <a:rPr lang="en-US" dirty="0" smtClean="0">
                <a:latin typeface="+mn-lt"/>
              </a:rPr>
              <a:t>management or</a:t>
            </a:r>
          </a:p>
          <a:p>
            <a:pPr>
              <a:buFont typeface="+mj-lt"/>
              <a:buAutoNum type="arabicPeriod"/>
            </a:pPr>
            <a:r>
              <a:rPr lang="en-US" dirty="0" smtClean="0">
                <a:latin typeface="+mn-lt"/>
              </a:rPr>
              <a:t>Offer consulting service by assessing four points mentioned above or</a:t>
            </a:r>
          </a:p>
          <a:p>
            <a:pPr>
              <a:buFont typeface="+mj-lt"/>
              <a:buAutoNum type="arabicPeriod"/>
            </a:pPr>
            <a:r>
              <a:rPr lang="en-US" dirty="0" smtClean="0">
                <a:latin typeface="+mn-lt"/>
              </a:rPr>
              <a:t>Offer assurance service to assess the adequacy of management’s assessment on the updated COSO framework.</a:t>
            </a:r>
          </a:p>
        </p:txBody>
      </p:sp>
    </p:spTree>
    <p:extLst>
      <p:ext uri="{BB962C8B-B14F-4D97-AF65-F5344CB8AC3E}">
        <p14:creationId xmlns:p14="http://schemas.microsoft.com/office/powerpoint/2010/main" val="225008248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400" dirty="0" smtClean="0">
                <a:latin typeface="+mj-lt"/>
              </a:rPr>
              <a:t>Further Reading</a:t>
            </a:r>
            <a:endParaRPr lang="en-US" sz="3400" dirty="0">
              <a:latin typeface="+mj-lt"/>
            </a:endParaRPr>
          </a:p>
        </p:txBody>
      </p:sp>
      <p:sp>
        <p:nvSpPr>
          <p:cNvPr id="3" name="Content Placeholder 2"/>
          <p:cNvSpPr>
            <a:spLocks noGrp="1"/>
          </p:cNvSpPr>
          <p:nvPr>
            <p:ph idx="1"/>
          </p:nvPr>
        </p:nvSpPr>
        <p:spPr/>
        <p:txBody>
          <a:bodyPr/>
          <a:lstStyle/>
          <a:p>
            <a:pPr>
              <a:buAutoNum type="arabicPeriod"/>
            </a:pPr>
            <a:r>
              <a:rPr lang="en-US" dirty="0" smtClean="0">
                <a:latin typeface="+mn-lt"/>
              </a:rPr>
              <a:t>COSO Illustrative Tools for Assessing Effectiveness of a System of Internal Control.</a:t>
            </a:r>
          </a:p>
          <a:p>
            <a:pPr>
              <a:buAutoNum type="arabicPeriod"/>
            </a:pPr>
            <a:r>
              <a:rPr lang="en-US" dirty="0" smtClean="0">
                <a:latin typeface="+mn-lt"/>
              </a:rPr>
              <a:t>COSO Internal Control over External Financial Reporting: A Compendium of Approaches and Examples, which illustrates how various characteristics of principles may be present and functioning within a system of internal control to external financial reporting objectives.</a:t>
            </a:r>
            <a:endParaRPr lang="en-US" dirty="0">
              <a:latin typeface="+mn-lt"/>
            </a:endParaRPr>
          </a:p>
        </p:txBody>
      </p:sp>
    </p:spTree>
    <p:extLst>
      <p:ext uri="{BB962C8B-B14F-4D97-AF65-F5344CB8AC3E}">
        <p14:creationId xmlns:p14="http://schemas.microsoft.com/office/powerpoint/2010/main" val="93264463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marL="0" indent="0" algn="ctr">
              <a:buNone/>
            </a:pPr>
            <a:endParaRPr lang="en-US" sz="3000" b="1" dirty="0" smtClean="0">
              <a:solidFill>
                <a:schemeClr val="accent2">
                  <a:lumMod val="75000"/>
                </a:schemeClr>
              </a:solidFill>
              <a:latin typeface="+mn-lt"/>
            </a:endParaRPr>
          </a:p>
          <a:p>
            <a:pPr marL="0" indent="0" algn="ctr">
              <a:buNone/>
            </a:pPr>
            <a:endParaRPr lang="en-US" sz="3000" b="1" dirty="0" smtClean="0">
              <a:solidFill>
                <a:schemeClr val="accent2">
                  <a:lumMod val="75000"/>
                </a:schemeClr>
              </a:solidFill>
              <a:latin typeface="+mn-lt"/>
            </a:endParaRPr>
          </a:p>
          <a:p>
            <a:pPr marL="0" indent="0" algn="ctr">
              <a:buNone/>
            </a:pPr>
            <a:r>
              <a:rPr lang="en-US" sz="3000" b="1" dirty="0" smtClean="0">
                <a:solidFill>
                  <a:schemeClr val="accent2">
                    <a:lumMod val="75000"/>
                  </a:schemeClr>
                </a:solidFill>
                <a:latin typeface="+mn-lt"/>
              </a:rPr>
              <a:t>Thank you!</a:t>
            </a:r>
            <a:endParaRPr lang="en-US" sz="3000" b="1" dirty="0" smtClean="0">
              <a:solidFill>
                <a:schemeClr val="accent2">
                  <a:lumMod val="75000"/>
                </a:schemeClr>
              </a:solidFill>
              <a:latin typeface="+mn-lt"/>
            </a:endParaRPr>
          </a:p>
          <a:p>
            <a:pPr marL="0" indent="0" algn="ctr">
              <a:buNone/>
            </a:pPr>
            <a:r>
              <a:rPr lang="en-US" sz="3000" b="1" dirty="0" smtClean="0">
                <a:solidFill>
                  <a:schemeClr val="accent2">
                    <a:lumMod val="75000"/>
                  </a:schemeClr>
                </a:solidFill>
                <a:latin typeface="+mn-lt"/>
              </a:rPr>
              <a:t>Questions </a:t>
            </a:r>
            <a:r>
              <a:rPr lang="en-US" sz="3000" b="1" dirty="0" smtClean="0">
                <a:solidFill>
                  <a:schemeClr val="accent2">
                    <a:lumMod val="75000"/>
                  </a:schemeClr>
                </a:solidFill>
                <a:latin typeface="+mn-lt"/>
              </a:rPr>
              <a:t>and comments..</a:t>
            </a:r>
            <a:endParaRPr lang="en-US" sz="3000" b="1" dirty="0">
              <a:solidFill>
                <a:schemeClr val="accent2">
                  <a:lumMod val="75000"/>
                </a:schemeClr>
              </a:solidFill>
              <a:latin typeface="+mn-lt"/>
            </a:endParaRPr>
          </a:p>
        </p:txBody>
      </p:sp>
    </p:spTree>
    <p:extLst>
      <p:ext uri="{BB962C8B-B14F-4D97-AF65-F5344CB8AC3E}">
        <p14:creationId xmlns:p14="http://schemas.microsoft.com/office/powerpoint/2010/main" val="3417168147"/>
      </p:ext>
    </p:extLst>
  </p:cSld>
  <p:clrMapOvr>
    <a:masterClrMapping/>
  </p:clrMapOvr>
  <p:timing>
    <p:tnLst>
      <p:par>
        <p:cTn id="1" dur="indefinite" restart="never" nodeType="tmRoot"/>
      </p:par>
    </p:tnLst>
  </p:timing>
</p:sld>
</file>

<file path=ppt/theme/theme1.xml><?xml version="1.0" encoding="utf-8"?>
<a:theme xmlns:a="http://schemas.openxmlformats.org/drawingml/2006/main" name="kords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1598</TotalTime>
  <Words>1514</Words>
  <Application>Microsoft Office PowerPoint</Application>
  <PresentationFormat>On-screen Show (4:3)</PresentationFormat>
  <Paragraphs>148</Paragraphs>
  <Slides>23</Slides>
  <Notes>5</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kordsa</vt:lpstr>
      <vt:lpstr>2013 COSO Internal Control Integrated Framework</vt:lpstr>
      <vt:lpstr>Introduction</vt:lpstr>
      <vt:lpstr>Why update?</vt:lpstr>
      <vt:lpstr>What is not changing?</vt:lpstr>
      <vt:lpstr>What is changing?</vt:lpstr>
      <vt:lpstr>What is changing?</vt:lpstr>
      <vt:lpstr>What is changing?</vt:lpstr>
      <vt:lpstr>1. Control Environment</vt:lpstr>
      <vt:lpstr>2. Risk Assessment</vt:lpstr>
      <vt:lpstr>3. Control Activities</vt:lpstr>
      <vt:lpstr>4. Information And Communication</vt:lpstr>
      <vt:lpstr>5. Monitoring Activities</vt:lpstr>
      <vt:lpstr>81 points of focus</vt:lpstr>
      <vt:lpstr>81 points of focus (Control Environment contd.)</vt:lpstr>
      <vt:lpstr>81 points of focus</vt:lpstr>
      <vt:lpstr>81 points of focus (Risk Assessment contd.)</vt:lpstr>
      <vt:lpstr>81 points of focus</vt:lpstr>
      <vt:lpstr>81 points of focus</vt:lpstr>
      <vt:lpstr>81 points of focus</vt:lpstr>
      <vt:lpstr>Transition</vt:lpstr>
      <vt:lpstr>How to start?</vt:lpstr>
      <vt:lpstr>Further Reading</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SUNUM BAŞLIĞI VERDANA 60 PT, BOLD, MAVİ</dc:title>
  <dc:creator>salp</dc:creator>
  <cp:lastModifiedBy>Abdiansyah Prahasto</cp:lastModifiedBy>
  <cp:revision>126</cp:revision>
  <dcterms:created xsi:type="dcterms:W3CDTF">2012-03-20T08:45:28Z</dcterms:created>
  <dcterms:modified xsi:type="dcterms:W3CDTF">2013-08-30T04:11:14Z</dcterms:modified>
</cp:coreProperties>
</file>